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58"/>
  </p:notesMasterIdLst>
  <p:handoutMasterIdLst>
    <p:handoutMasterId r:id="rId59"/>
  </p:handoutMasterIdLst>
  <p:sldIdLst>
    <p:sldId id="256" r:id="rId2"/>
    <p:sldId id="283" r:id="rId3"/>
    <p:sldId id="398" r:id="rId4"/>
    <p:sldId id="417" r:id="rId5"/>
    <p:sldId id="421" r:id="rId6"/>
    <p:sldId id="337" r:id="rId7"/>
    <p:sldId id="413" r:id="rId8"/>
    <p:sldId id="402" r:id="rId9"/>
    <p:sldId id="422" r:id="rId10"/>
    <p:sldId id="426" r:id="rId11"/>
    <p:sldId id="424" r:id="rId12"/>
    <p:sldId id="425" r:id="rId13"/>
    <p:sldId id="427" r:id="rId14"/>
    <p:sldId id="428" r:id="rId15"/>
    <p:sldId id="435" r:id="rId16"/>
    <p:sldId id="432" r:id="rId17"/>
    <p:sldId id="433" r:id="rId18"/>
    <p:sldId id="434" r:id="rId19"/>
    <p:sldId id="408" r:id="rId20"/>
    <p:sldId id="382" r:id="rId21"/>
    <p:sldId id="436" r:id="rId22"/>
    <p:sldId id="456" r:id="rId23"/>
    <p:sldId id="437" r:id="rId24"/>
    <p:sldId id="455" r:id="rId25"/>
    <p:sldId id="457" r:id="rId26"/>
    <p:sldId id="458" r:id="rId27"/>
    <p:sldId id="439" r:id="rId28"/>
    <p:sldId id="440" r:id="rId29"/>
    <p:sldId id="453" r:id="rId30"/>
    <p:sldId id="454" r:id="rId31"/>
    <p:sldId id="441" r:id="rId32"/>
    <p:sldId id="442" r:id="rId33"/>
    <p:sldId id="443" r:id="rId34"/>
    <p:sldId id="444" r:id="rId35"/>
    <p:sldId id="459" r:id="rId36"/>
    <p:sldId id="460" r:id="rId37"/>
    <p:sldId id="445" r:id="rId38"/>
    <p:sldId id="461" r:id="rId39"/>
    <p:sldId id="462" r:id="rId40"/>
    <p:sldId id="446" r:id="rId41"/>
    <p:sldId id="447" r:id="rId42"/>
    <p:sldId id="448" r:id="rId43"/>
    <p:sldId id="463" r:id="rId44"/>
    <p:sldId id="464" r:id="rId45"/>
    <p:sldId id="384" r:id="rId46"/>
    <p:sldId id="385" r:id="rId47"/>
    <p:sldId id="449" r:id="rId48"/>
    <p:sldId id="450" r:id="rId49"/>
    <p:sldId id="465" r:id="rId50"/>
    <p:sldId id="466" r:id="rId51"/>
    <p:sldId id="430" r:id="rId52"/>
    <p:sldId id="451" r:id="rId53"/>
    <p:sldId id="431" r:id="rId54"/>
    <p:sldId id="452" r:id="rId55"/>
    <p:sldId id="419" r:id="rId56"/>
    <p:sldId id="336" r:id="rId5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alibri Light" panose="020F0302020204030204" pitchFamily="34" charset="0"/>
      <p:regular r:id="rId64"/>
      <p:italic r:id="rId65"/>
    </p:embeddedFont>
    <p:embeddedFont>
      <p:font typeface="Rix고딕 B" panose="02020603020101020101" pitchFamily="18" charset="-127"/>
      <p:regular r:id="rId66"/>
    </p:embeddedFont>
    <p:embeddedFont>
      <p:font typeface="맑은 고딕" panose="020B0503020000020004" pitchFamily="50" charset="-127"/>
      <p:regular r:id="rId67"/>
      <p:bold r:id="rId68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7D56"/>
    <a:srgbClr val="F1F1EF"/>
    <a:srgbClr val="429981"/>
    <a:srgbClr val="EDEDEB"/>
    <a:srgbClr val="FCFCFC"/>
    <a:srgbClr val="F8F8F8"/>
    <a:srgbClr val="F2F2F2"/>
    <a:srgbClr val="40937D"/>
    <a:srgbClr val="EFEEE9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16" autoAdjust="0"/>
    <p:restoredTop sz="96567" autoAdjust="0"/>
  </p:normalViewPr>
  <p:slideViewPr>
    <p:cSldViewPr snapToGrid="0">
      <p:cViewPr varScale="1">
        <p:scale>
          <a:sx n="145" d="100"/>
          <a:sy n="145" d="100"/>
        </p:scale>
        <p:origin x="1146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07"/>
    </p:cViewPr>
  </p:sorterViewPr>
  <p:notesViewPr>
    <p:cSldViewPr snapToGrid="0">
      <p:cViewPr varScale="1">
        <p:scale>
          <a:sx n="90" d="100"/>
          <a:sy n="90" d="100"/>
        </p:scale>
        <p:origin x="3768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905F836-16D8-4726-86ED-878FBAFBA3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0372C4-B37A-4AA4-9F28-80495C322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04AA8-5FCC-404A-9A1A-553D9D124CCC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2E8550-0149-4A2D-8802-414FB59720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BE07E-EFA1-4995-8BB7-2BF53EDFF3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582AA-DBD1-4414-A52E-FB2E904D54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7743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jpg>
</file>

<file path=ppt/media/image32.jp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fld id="{5741E85E-9031-42B7-87CF-6519D171130E}" type="datetimeFigureOut">
              <a:rPr lang="ko-KR" altLang="en-US" smtClean="0"/>
              <a:pPr/>
              <a:t>2021-08-19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fld id="{C498DCF4-B3D8-43A4-8496-02324A463A4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46550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Rix고딕 B" panose="02020603020101020101" pitchFamily="18" charset="-127"/>
        <a:ea typeface="Rix고딕 B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Rix고딕 B" panose="02020603020101020101" pitchFamily="18" charset="-127"/>
        <a:ea typeface="Rix고딕 B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Rix고딕 B" panose="02020603020101020101" pitchFamily="18" charset="-127"/>
        <a:ea typeface="Rix고딕 B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Rix고딕 B" panose="02020603020101020101" pitchFamily="18" charset="-127"/>
        <a:ea typeface="Rix고딕 B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Rix고딕 B" panose="02020603020101020101" pitchFamily="18" charset="-127"/>
        <a:ea typeface="Rix고딕 B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5245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0157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76946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60360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287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58424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97093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6230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842011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60841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168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60214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168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0254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67120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5779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99788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21966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99788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21966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2316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4783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98908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60664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30050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30050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32911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7730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42393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39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21790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42393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42022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1927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479239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4202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192724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17808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62555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49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17808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62555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93278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55561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580112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35063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2870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0296142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56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5131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8DCF4-B3D8-43A4-8496-02324A463A45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5718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53982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31605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0618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A78DDC-87FB-4A09-B911-1D734030D725}" type="slidenum">
              <a:rPr lang="ko-KR" altLang="en-US" smtClean="0"/>
              <a:pPr>
                <a:defRPr/>
              </a:pPr>
              <a:t>11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5396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F1F1EF"/>
            </a:gs>
            <a:gs pos="100000">
              <a:srgbClr val="F1F1E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-1229" y="1472"/>
            <a:ext cx="9144000" cy="94393"/>
          </a:xfrm>
          <a:prstGeom prst="rect">
            <a:avLst/>
          </a:prstGeom>
          <a:gradFill>
            <a:gsLst>
              <a:gs pos="72200">
                <a:srgbClr val="7CC15E"/>
              </a:gs>
              <a:gs pos="0">
                <a:srgbClr val="429981"/>
              </a:gs>
              <a:gs pos="100000">
                <a:srgbClr val="92D050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-1229" y="-7374"/>
            <a:ext cx="9144000" cy="45719"/>
          </a:xfrm>
          <a:prstGeom prst="rect">
            <a:avLst/>
          </a:prstGeom>
          <a:gradFill>
            <a:gsLst>
              <a:gs pos="0">
                <a:srgbClr val="429981"/>
              </a:gs>
              <a:gs pos="100000">
                <a:srgbClr val="92D050">
                  <a:lumMod val="50000"/>
                  <a:lumOff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904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3188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095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>
            <a:lvl1pPr>
              <a:defRPr>
                <a:ea typeface="Rix고딕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40287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5"/>
          <p:cNvSpPr>
            <a:spLocks noChangeArrowheads="1"/>
          </p:cNvSpPr>
          <p:nvPr userDrawn="1"/>
        </p:nvSpPr>
        <p:spPr bwMode="auto">
          <a:xfrm>
            <a:off x="4253392" y="4913525"/>
            <a:ext cx="641061" cy="180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4628" tIns="32314" rIns="64628" bIns="32314"/>
          <a:lstStyle/>
          <a:p>
            <a:pPr marL="0" marR="0" lvl="0" indent="0" algn="ctr" defTabSz="64584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96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fld id="{212C3769-E4A2-4B9E-9272-6BE5FA27782E}" type="slidenum">
              <a:rPr kumimoji="0" lang="en-US" altLang="ko-KR" sz="596" b="0" i="0" u="none" strike="noStrike" kern="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pPr marL="0" marR="0" lvl="0" indent="0" algn="ctr" defTabSz="64584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altLang="ko-KR" sz="596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 -</a:t>
            </a:r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02630" y="197025"/>
            <a:ext cx="6153126" cy="3598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kumimoji="0" lang="ko-KR" altLang="en-US" sz="1571" b="1" i="0" u="none" strike="noStrike" kern="0" cap="none" spc="-71" normalizeH="0" baseline="0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0"/>
          </p:nvPr>
        </p:nvSpPr>
        <p:spPr>
          <a:xfrm>
            <a:off x="302631" y="565813"/>
            <a:ext cx="8176847" cy="5917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681307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kumimoji="0" lang="ko-KR" altLang="en-US" sz="1000" b="0" i="0" u="none" strike="noStrike" kern="0" cap="none" spc="0" normalizeH="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1pPr>
            <a:lvl2pPr marL="0" indent="0" algn="l" defTabSz="681307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kumimoji="0" lang="ko-KR" altLang="en-US" sz="1000" b="0" i="0" u="none" strike="noStrike" kern="0" cap="none" spc="0" normalizeH="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2pPr>
            <a:lvl3pPr marL="0" indent="0" algn="l" defTabSz="681307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kumimoji="0" lang="ko-KR" altLang="en-US" sz="1000" b="0" i="0" u="none" strike="noStrike" kern="0" cap="none" spc="0" normalizeH="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3pPr>
            <a:lvl4pPr marL="0" indent="0" algn="l" defTabSz="681307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kumimoji="0" lang="ko-KR" altLang="en-US" sz="1000" b="0" i="0" u="none" strike="noStrike" kern="0" cap="none" spc="0" normalizeH="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4pPr>
            <a:lvl5pPr marL="0" indent="0" algn="l" defTabSz="681307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kumimoji="0" lang="ko-KR" altLang="en-US" sz="1000" b="0" i="0" u="none" strike="noStrike" kern="0" cap="none" spc="0" normalizeH="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j-cs"/>
              </a:defRPr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dirty="0"/>
              <a:t>마스터 텍스트 스타일을 편집합니다</a:t>
            </a:r>
          </a:p>
          <a:p>
            <a:pPr marL="340653" lvl="1"/>
            <a:r>
              <a:rPr lang="ko-KR" altLang="en-US" dirty="0"/>
              <a:t>둘째 수준</a:t>
            </a:r>
          </a:p>
          <a:p>
            <a:pPr marL="681307" lvl="2"/>
            <a:r>
              <a:rPr lang="ko-KR" altLang="en-US" dirty="0"/>
              <a:t>셋째 수준</a:t>
            </a:r>
          </a:p>
          <a:p>
            <a:pPr marL="1021960" lvl="3"/>
            <a:r>
              <a:rPr lang="ko-KR" altLang="en-US" dirty="0"/>
              <a:t>넷째 수준</a:t>
            </a:r>
          </a:p>
          <a:p>
            <a:pPr marL="1362614"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091079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33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fld id="{5E0A0F37-C1A1-4CCE-A13B-0E98947F157C}" type="datetimeFigureOut">
              <a:rPr lang="ko-KR" altLang="en-US" smtClean="0"/>
              <a:pPr/>
              <a:t>2021-08-19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x고딕 B" panose="02020603020101020101" pitchFamily="18" charset="-127"/>
                <a:ea typeface="Rix고딕 B" panose="02020603020101020101" pitchFamily="18" charset="-127"/>
              </a:defRPr>
            </a:lvl1pPr>
          </a:lstStyle>
          <a:p>
            <a:fld id="{6CAC1EBF-36CA-4088-AD1D-8C4395ED921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6297" y="4894014"/>
            <a:ext cx="1638563" cy="167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그림 2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22" y="419509"/>
            <a:ext cx="8915363" cy="100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8087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5124111"/>
            <a:ext cx="9144000" cy="19389"/>
          </a:xfrm>
          <a:prstGeom prst="rect">
            <a:avLst/>
          </a:prstGeom>
          <a:gradFill>
            <a:gsLst>
              <a:gs pos="0">
                <a:srgbClr val="429981"/>
              </a:gs>
              <a:gs pos="100000">
                <a:srgbClr val="92D050">
                  <a:lumMod val="100000"/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229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665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9900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0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228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Rix고딕 B" panose="02020603020101020101" pitchFamily="18" charset="-127"/>
              </a:defRPr>
            </a:lvl1pPr>
          </a:lstStyle>
          <a:p>
            <a:fld id="{9AACD948-0A86-49D9-882B-70AB37B47640}" type="datetimeFigureOut">
              <a:rPr lang="zh-CN" altLang="en-US" smtClean="0"/>
              <a:pPr/>
              <a:t>2021/8/19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Rix고딕 B" panose="02020603020101020101" pitchFamily="18" charset="-127"/>
              </a:defRPr>
            </a:lvl1pPr>
          </a:lstStyle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Rix고딕 B" panose="02020603020101020101" pitchFamily="18" charset="-127"/>
              </a:defRPr>
            </a:lvl1pPr>
          </a:lstStyle>
          <a:p>
            <a:fld id="{1F03832E-E1E5-4EC4-A872-814410C4E99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30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169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288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515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6" r:id="rId13"/>
    <p:sldLayoutId id="2147483677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55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55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45.png"/><Relationship Id="rId4" Type="http://schemas.openxmlformats.org/officeDocument/2006/relationships/image" Target="../media/image7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45.png"/><Relationship Id="rId4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7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/>
          <p:cNvSpPr/>
          <p:nvPr/>
        </p:nvSpPr>
        <p:spPr>
          <a:xfrm>
            <a:off x="1478116" y="880048"/>
            <a:ext cx="61813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b="1" dirty="0" err="1">
                <a:solidFill>
                  <a:schemeClr val="bg2">
                    <a:lumMod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서연이화</a:t>
            </a:r>
            <a:r>
              <a:rPr lang="ko-KR" altLang="en-US" sz="3600" b="1" dirty="0">
                <a:solidFill>
                  <a:schemeClr val="bg2">
                    <a:lumMod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프로젝트 추진 보고서</a:t>
            </a:r>
            <a:endParaRPr lang="en-US" altLang="ko-KR" sz="3600" b="1" dirty="0">
              <a:solidFill>
                <a:schemeClr val="bg2">
                  <a:lumMod val="25000"/>
                </a:schemeClr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9E20CB-D9B0-4C77-A9F7-56B62A7A891B}"/>
              </a:ext>
            </a:extLst>
          </p:cNvPr>
          <p:cNvSpPr txBox="1"/>
          <p:nvPr/>
        </p:nvSpPr>
        <p:spPr>
          <a:xfrm>
            <a:off x="3961111" y="4365339"/>
            <a:ext cx="12204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2021.08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931166" y="2278071"/>
            <a:ext cx="3281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머신러닝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활용 예측 프로세스 구축</a:t>
            </a:r>
            <a:endParaRPr lang="ko-KR" altLang="en-US" sz="3200" b="1" dirty="0">
              <a:solidFill>
                <a:schemeClr val="bg2">
                  <a:lumMod val="25000"/>
                </a:schemeClr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0838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2.2 CAD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형상의 데이터 베이스화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1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형상별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설계파일을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파일로 변환 후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빅데이터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분석이 가능한 형태로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엔티티를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수치화 하여 데이터베이스에 저장합니다</a:t>
            </a:r>
          </a:p>
        </p:txBody>
      </p:sp>
      <p:sp>
        <p:nvSpPr>
          <p:cNvPr id="31" name="Google Shape;438;p13"/>
          <p:cNvSpPr/>
          <p:nvPr/>
        </p:nvSpPr>
        <p:spPr>
          <a:xfrm>
            <a:off x="1187680" y="2836408"/>
            <a:ext cx="953138" cy="22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ko-KR" alt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설계데이터</a:t>
            </a:r>
            <a:endParaRPr lang="en-US" altLang="ko-KR" sz="1000" dirty="0">
              <a:solidFill>
                <a:schemeClr val="dk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32" name="Google Shape;438;p13"/>
          <p:cNvSpPr/>
          <p:nvPr/>
        </p:nvSpPr>
        <p:spPr>
          <a:xfrm>
            <a:off x="3817315" y="2799790"/>
            <a:ext cx="1056086" cy="22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 </a:t>
            </a:r>
            <a:r>
              <a:rPr lang="ko-KR" alt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변환</a:t>
            </a:r>
            <a:endParaRPr lang="en-US" sz="1000" dirty="0">
              <a:solidFill>
                <a:schemeClr val="dk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33" name="Google Shape;438;p13"/>
          <p:cNvSpPr/>
          <p:nvPr/>
        </p:nvSpPr>
        <p:spPr>
          <a:xfrm>
            <a:off x="6657509" y="2762997"/>
            <a:ext cx="1067052" cy="3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ko-KR" alt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수치화 사진</a:t>
            </a:r>
            <a:endParaRPr lang="en-US" altLang="ko-KR" sz="1000" dirty="0">
              <a:solidFill>
                <a:schemeClr val="dk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 lvl="0" algn="ctr"/>
            <a:r>
              <a:rPr 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텍스트</a:t>
            </a:r>
            <a:r>
              <a:rPr lang="en-US" altLang="ko-KR" sz="10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lang="en-US" sz="1000" dirty="0">
              <a:solidFill>
                <a:schemeClr val="dk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10730" y="1175256"/>
            <a:ext cx="1683215" cy="1403442"/>
            <a:chOff x="754564" y="1342246"/>
            <a:chExt cx="1683215" cy="1403442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58E742F9-2AB1-4F29-AFB1-A37CE3CD3F08}"/>
                </a:ext>
              </a:extLst>
            </p:cNvPr>
            <p:cNvSpPr/>
            <p:nvPr/>
          </p:nvSpPr>
          <p:spPr>
            <a:xfrm>
              <a:off x="754564" y="1342246"/>
              <a:ext cx="1683215" cy="1403442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34" name="그림 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2528" y="1422389"/>
              <a:ext cx="1567287" cy="1243156"/>
            </a:xfrm>
            <a:prstGeom prst="rect">
              <a:avLst/>
            </a:prstGeom>
            <a:ln w="3175">
              <a:noFill/>
            </a:ln>
          </p:spPr>
        </p:pic>
      </p:grpSp>
      <p:grpSp>
        <p:nvGrpSpPr>
          <p:cNvPr id="24" name="그룹 23"/>
          <p:cNvGrpSpPr/>
          <p:nvPr/>
        </p:nvGrpSpPr>
        <p:grpSpPr>
          <a:xfrm>
            <a:off x="3503751" y="1175256"/>
            <a:ext cx="1683215" cy="1403442"/>
            <a:chOff x="3447585" y="1321920"/>
            <a:chExt cx="1683215" cy="1403442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58E742F9-2AB1-4F29-AFB1-A37CE3CD3F08}"/>
                </a:ext>
              </a:extLst>
            </p:cNvPr>
            <p:cNvSpPr/>
            <p:nvPr/>
          </p:nvSpPr>
          <p:spPr>
            <a:xfrm>
              <a:off x="3447585" y="1321920"/>
              <a:ext cx="1683215" cy="1403442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03005" y="1377729"/>
              <a:ext cx="1572374" cy="1291825"/>
            </a:xfrm>
            <a:prstGeom prst="rect">
              <a:avLst/>
            </a:prstGeom>
            <a:ln w="3175">
              <a:noFill/>
            </a:ln>
          </p:spPr>
        </p:pic>
      </p:grpSp>
      <p:grpSp>
        <p:nvGrpSpPr>
          <p:cNvPr id="36" name="그룹 35"/>
          <p:cNvGrpSpPr/>
          <p:nvPr/>
        </p:nvGrpSpPr>
        <p:grpSpPr>
          <a:xfrm rot="16200000">
            <a:off x="2938440" y="1925507"/>
            <a:ext cx="163416" cy="210991"/>
            <a:chOff x="-1499146" y="3153951"/>
            <a:chExt cx="381663" cy="475994"/>
          </a:xfrm>
        </p:grpSpPr>
        <p:sp>
          <p:nvSpPr>
            <p:cNvPr id="37" name="아래쪽 화살표 36"/>
            <p:cNvSpPr/>
            <p:nvPr/>
          </p:nvSpPr>
          <p:spPr>
            <a:xfrm>
              <a:off x="-1499146" y="3153951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8" name="아래쪽 화살표 37"/>
            <p:cNvSpPr/>
            <p:nvPr/>
          </p:nvSpPr>
          <p:spPr>
            <a:xfrm>
              <a:off x="-1499146" y="3264727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9" name="아래쪽 화살표 38"/>
            <p:cNvSpPr/>
            <p:nvPr/>
          </p:nvSpPr>
          <p:spPr>
            <a:xfrm>
              <a:off x="-1499146" y="3375503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 rot="16200000">
            <a:off x="5550900" y="1867831"/>
            <a:ext cx="163416" cy="210991"/>
            <a:chOff x="-1499146" y="3153951"/>
            <a:chExt cx="381663" cy="475994"/>
          </a:xfrm>
        </p:grpSpPr>
        <p:sp>
          <p:nvSpPr>
            <p:cNvPr id="41" name="아래쪽 화살표 40"/>
            <p:cNvSpPr/>
            <p:nvPr/>
          </p:nvSpPr>
          <p:spPr>
            <a:xfrm>
              <a:off x="-1499146" y="3153951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2" name="아래쪽 화살표 41"/>
            <p:cNvSpPr/>
            <p:nvPr/>
          </p:nvSpPr>
          <p:spPr>
            <a:xfrm>
              <a:off x="-1499146" y="3264727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아래쪽 화살표 42"/>
            <p:cNvSpPr/>
            <p:nvPr/>
          </p:nvSpPr>
          <p:spPr>
            <a:xfrm>
              <a:off x="-1499146" y="3375503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69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5943904" y="1070382"/>
            <a:ext cx="2494262" cy="1613191"/>
            <a:chOff x="5887738" y="1043914"/>
            <a:chExt cx="2494262" cy="1613191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58E742F9-2AB1-4F29-AFB1-A37CE3CD3F08}"/>
                </a:ext>
              </a:extLst>
            </p:cNvPr>
            <p:cNvSpPr/>
            <p:nvPr/>
          </p:nvSpPr>
          <p:spPr>
            <a:xfrm>
              <a:off x="5887738" y="1043914"/>
              <a:ext cx="2494262" cy="1613191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6BFA024-9BDB-4804-BDED-B3EC8C20B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9583" y="1090549"/>
              <a:ext cx="2410572" cy="1519921"/>
            </a:xfrm>
            <a:prstGeom prst="rect">
              <a:avLst/>
            </a:prstGeom>
            <a:ln w="3175">
              <a:noFill/>
            </a:ln>
          </p:spPr>
        </p:pic>
      </p:grpSp>
      <p:grpSp>
        <p:nvGrpSpPr>
          <p:cNvPr id="53" name="그룹 52"/>
          <p:cNvGrpSpPr/>
          <p:nvPr/>
        </p:nvGrpSpPr>
        <p:grpSpPr>
          <a:xfrm>
            <a:off x="3321340" y="3498890"/>
            <a:ext cx="754621" cy="640431"/>
            <a:chOff x="2727045" y="1678066"/>
            <a:chExt cx="934900" cy="793430"/>
          </a:xfrm>
        </p:grpSpPr>
        <p:sp>
          <p:nvSpPr>
            <p:cNvPr id="54" name="순서도: 데이터 53"/>
            <p:cNvSpPr/>
            <p:nvPr/>
          </p:nvSpPr>
          <p:spPr>
            <a:xfrm>
              <a:off x="2838985" y="1899996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55" name="순서도: 데이터 54"/>
            <p:cNvSpPr/>
            <p:nvPr/>
          </p:nvSpPr>
          <p:spPr>
            <a:xfrm>
              <a:off x="2801671" y="1826020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56" name="순서도: 데이터 55"/>
            <p:cNvSpPr/>
            <p:nvPr/>
          </p:nvSpPr>
          <p:spPr>
            <a:xfrm>
              <a:off x="2764358" y="1752043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grpSp>
          <p:nvGrpSpPr>
            <p:cNvPr id="57" name="그룹 56"/>
            <p:cNvGrpSpPr/>
            <p:nvPr/>
          </p:nvGrpSpPr>
          <p:grpSpPr>
            <a:xfrm>
              <a:off x="2727045" y="1678066"/>
              <a:ext cx="822960" cy="571500"/>
              <a:chOff x="2636520" y="1546860"/>
              <a:chExt cx="822960" cy="571500"/>
            </a:xfrm>
          </p:grpSpPr>
          <p:sp>
            <p:nvSpPr>
              <p:cNvPr id="58" name="순서도: 데이터 57"/>
              <p:cNvSpPr/>
              <p:nvPr/>
            </p:nvSpPr>
            <p:spPr>
              <a:xfrm>
                <a:off x="2636520" y="1546860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1486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59" name="Google Shape;407;p13"/>
              <p:cNvSpPr txBox="1"/>
              <p:nvPr/>
            </p:nvSpPr>
            <p:spPr>
              <a:xfrm>
                <a:off x="2753182" y="1701806"/>
                <a:ext cx="589636" cy="2615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3795" tIns="36888" rIns="73795" bIns="36888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altLang="ko-KR" sz="888" dirty="0">
                    <a:solidFill>
                      <a:srgbClr val="40937D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.UDM</a:t>
                </a:r>
                <a:endParaRPr sz="1130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</p:grpSp>
      </p:grpSp>
      <p:grpSp>
        <p:nvGrpSpPr>
          <p:cNvPr id="60" name="그룹 59"/>
          <p:cNvGrpSpPr/>
          <p:nvPr/>
        </p:nvGrpSpPr>
        <p:grpSpPr>
          <a:xfrm>
            <a:off x="1664249" y="3498890"/>
            <a:ext cx="805736" cy="640431"/>
            <a:chOff x="265516" y="2436599"/>
            <a:chExt cx="998227" cy="793430"/>
          </a:xfrm>
        </p:grpSpPr>
        <p:sp>
          <p:nvSpPr>
            <p:cNvPr id="61" name="순서도: 데이터 60"/>
            <p:cNvSpPr/>
            <p:nvPr/>
          </p:nvSpPr>
          <p:spPr>
            <a:xfrm>
              <a:off x="440783" y="2658529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2" name="순서도: 데이터 61"/>
            <p:cNvSpPr/>
            <p:nvPr/>
          </p:nvSpPr>
          <p:spPr>
            <a:xfrm>
              <a:off x="403469" y="2584553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3" name="순서도: 데이터 62"/>
            <p:cNvSpPr/>
            <p:nvPr/>
          </p:nvSpPr>
          <p:spPr>
            <a:xfrm>
              <a:off x="366156" y="2510576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grpSp>
          <p:nvGrpSpPr>
            <p:cNvPr id="64" name="그룹 63"/>
            <p:cNvGrpSpPr/>
            <p:nvPr/>
          </p:nvGrpSpPr>
          <p:grpSpPr>
            <a:xfrm>
              <a:off x="265516" y="2436599"/>
              <a:ext cx="949614" cy="571500"/>
              <a:chOff x="2573193" y="1546860"/>
              <a:chExt cx="949614" cy="571500"/>
            </a:xfrm>
          </p:grpSpPr>
          <p:sp>
            <p:nvSpPr>
              <p:cNvPr id="65" name="순서도: 데이터 64"/>
              <p:cNvSpPr/>
              <p:nvPr/>
            </p:nvSpPr>
            <p:spPr>
              <a:xfrm>
                <a:off x="2636520" y="1546860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1486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66" name="Google Shape;407;p13"/>
              <p:cNvSpPr txBox="1"/>
              <p:nvPr/>
            </p:nvSpPr>
            <p:spPr>
              <a:xfrm>
                <a:off x="2573193" y="1715933"/>
                <a:ext cx="949614" cy="2539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3795" tIns="36888" rIns="73795" bIns="36888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lvl="0" algn="ctr"/>
                <a:r>
                  <a:rPr lang="en-US" altLang="ko-KR" sz="848" dirty="0">
                    <a:solidFill>
                      <a:srgbClr val="40937D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CATIA</a:t>
                </a:r>
              </a:p>
            </p:txBody>
          </p:sp>
        </p:grpSp>
      </p:grpSp>
      <p:grpSp>
        <p:nvGrpSpPr>
          <p:cNvPr id="70" name="그룹 69"/>
          <p:cNvGrpSpPr/>
          <p:nvPr/>
        </p:nvGrpSpPr>
        <p:grpSpPr>
          <a:xfrm>
            <a:off x="4927316" y="3498890"/>
            <a:ext cx="754621" cy="640431"/>
            <a:chOff x="718472" y="3477042"/>
            <a:chExt cx="934900" cy="793430"/>
          </a:xfrm>
        </p:grpSpPr>
        <p:sp>
          <p:nvSpPr>
            <p:cNvPr id="71" name="순서도: 데이터 70"/>
            <p:cNvSpPr/>
            <p:nvPr/>
          </p:nvSpPr>
          <p:spPr>
            <a:xfrm>
              <a:off x="830412" y="3698972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73" name="순서도: 데이터 72"/>
            <p:cNvSpPr/>
            <p:nvPr/>
          </p:nvSpPr>
          <p:spPr>
            <a:xfrm>
              <a:off x="793098" y="3624996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76" name="순서도: 데이터 75"/>
            <p:cNvSpPr/>
            <p:nvPr/>
          </p:nvSpPr>
          <p:spPr>
            <a:xfrm>
              <a:off x="755785" y="3551019"/>
              <a:ext cx="822960" cy="571500"/>
            </a:xfrm>
            <a:prstGeom prst="flowChartInputOutput">
              <a:avLst/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endParaRPr lang="ko-KR" altLang="en-US" sz="1486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grpSp>
          <p:nvGrpSpPr>
            <p:cNvPr id="79" name="그룹 78"/>
            <p:cNvGrpSpPr/>
            <p:nvPr/>
          </p:nvGrpSpPr>
          <p:grpSpPr>
            <a:xfrm>
              <a:off x="718472" y="3477042"/>
              <a:ext cx="823397" cy="571500"/>
              <a:chOff x="2636520" y="1546860"/>
              <a:chExt cx="823397" cy="571500"/>
            </a:xfrm>
          </p:grpSpPr>
          <p:sp>
            <p:nvSpPr>
              <p:cNvPr id="80" name="순서도: 데이터 79"/>
              <p:cNvSpPr/>
              <p:nvPr/>
            </p:nvSpPr>
            <p:spPr>
              <a:xfrm>
                <a:off x="2636520" y="1546860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1486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81" name="Google Shape;407;p13"/>
              <p:cNvSpPr txBox="1"/>
              <p:nvPr/>
            </p:nvSpPr>
            <p:spPr>
              <a:xfrm>
                <a:off x="2641680" y="1671337"/>
                <a:ext cx="818237" cy="3690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3795" tIns="36888" rIns="73795" bIns="36888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ko-KR" altLang="en-US" sz="726" dirty="0">
                    <a:solidFill>
                      <a:srgbClr val="40937D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데이터 </a:t>
                </a:r>
                <a:endParaRPr lang="en-US" altLang="ko-KR" sz="726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  <a:p>
                <a:pPr algn="ctr"/>
                <a:r>
                  <a:rPr lang="ko-KR" altLang="en-US" sz="726" dirty="0">
                    <a:solidFill>
                      <a:srgbClr val="40937D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전처리</a:t>
                </a:r>
                <a:endParaRPr sz="848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</p:grpSp>
      </p:grpSp>
      <p:grpSp>
        <p:nvGrpSpPr>
          <p:cNvPr id="82" name="그룹 81"/>
          <p:cNvGrpSpPr/>
          <p:nvPr/>
        </p:nvGrpSpPr>
        <p:grpSpPr>
          <a:xfrm>
            <a:off x="6533293" y="3456122"/>
            <a:ext cx="735081" cy="725966"/>
            <a:chOff x="5695849" y="2066111"/>
            <a:chExt cx="910692" cy="899400"/>
          </a:xfrm>
        </p:grpSpPr>
        <p:sp>
          <p:nvSpPr>
            <p:cNvPr id="83" name="Google Shape;405;p13"/>
            <p:cNvSpPr/>
            <p:nvPr/>
          </p:nvSpPr>
          <p:spPr>
            <a:xfrm>
              <a:off x="5695849" y="2066111"/>
              <a:ext cx="910692" cy="899400"/>
            </a:xfrm>
            <a:prstGeom prst="roundRect">
              <a:avLst>
                <a:gd name="adj" fmla="val 4127"/>
              </a:avLst>
            </a:prstGeom>
            <a:solidFill>
              <a:srgbClr val="FCFCFC"/>
            </a:solidFill>
            <a:ln w="12700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pic>
          <p:nvPicPr>
            <p:cNvPr id="84" name="그림 8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8296" y="2192912"/>
              <a:ext cx="645798" cy="645798"/>
            </a:xfrm>
            <a:prstGeom prst="rect">
              <a:avLst/>
            </a:prstGeom>
          </p:spPr>
        </p:pic>
      </p:grpSp>
      <p:cxnSp>
        <p:nvCxnSpPr>
          <p:cNvPr id="85" name="직선 화살표 연결선 84"/>
          <p:cNvCxnSpPr/>
          <p:nvPr/>
        </p:nvCxnSpPr>
        <p:spPr>
          <a:xfrm>
            <a:off x="2590138" y="3819104"/>
            <a:ext cx="611049" cy="0"/>
          </a:xfrm>
          <a:prstGeom prst="straightConnector1">
            <a:avLst/>
          </a:prstGeom>
          <a:ln w="28575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10"/>
          <p:cNvSpPr txBox="1">
            <a:spLocks noChangeArrowheads="1"/>
          </p:cNvSpPr>
          <p:nvPr/>
        </p:nvSpPr>
        <p:spPr bwMode="auto">
          <a:xfrm>
            <a:off x="3307918" y="4257413"/>
            <a:ext cx="7233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ko-KR" altLang="en-US" sz="10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파일변환</a:t>
            </a:r>
            <a:endParaRPr lang="zh-CN" altLang="en-US" sz="1000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cxnSp>
        <p:nvCxnSpPr>
          <p:cNvPr id="88" name="직선 화살표 연결선 87"/>
          <p:cNvCxnSpPr/>
          <p:nvPr/>
        </p:nvCxnSpPr>
        <p:spPr>
          <a:xfrm>
            <a:off x="4196114" y="3819104"/>
            <a:ext cx="611049" cy="0"/>
          </a:xfrm>
          <a:prstGeom prst="straightConnector1">
            <a:avLst/>
          </a:prstGeom>
          <a:ln w="28575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10"/>
          <p:cNvSpPr txBox="1">
            <a:spLocks noChangeArrowheads="1"/>
          </p:cNvSpPr>
          <p:nvPr/>
        </p:nvSpPr>
        <p:spPr bwMode="auto">
          <a:xfrm>
            <a:off x="1695230" y="4257413"/>
            <a:ext cx="7233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ko-KR" altLang="en-US" sz="10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파일생성</a:t>
            </a:r>
            <a:endParaRPr lang="zh-CN" altLang="en-US" sz="1000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0" name="文本框 10"/>
          <p:cNvSpPr txBox="1">
            <a:spLocks noChangeArrowheads="1"/>
          </p:cNvSpPr>
          <p:nvPr/>
        </p:nvSpPr>
        <p:spPr bwMode="auto">
          <a:xfrm>
            <a:off x="6507892" y="4257413"/>
            <a:ext cx="80730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ko-KR" altLang="en-US" sz="10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저장</a:t>
            </a:r>
            <a:endParaRPr lang="zh-CN" altLang="en-US" sz="1000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cxnSp>
        <p:nvCxnSpPr>
          <p:cNvPr id="92" name="직선 화살표 연결선 91"/>
          <p:cNvCxnSpPr/>
          <p:nvPr/>
        </p:nvCxnSpPr>
        <p:spPr>
          <a:xfrm>
            <a:off x="5802091" y="3819104"/>
            <a:ext cx="611049" cy="0"/>
          </a:xfrm>
          <a:prstGeom prst="straightConnector1">
            <a:avLst/>
          </a:prstGeom>
          <a:ln w="28575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10"/>
          <p:cNvSpPr txBox="1">
            <a:spLocks noChangeArrowheads="1"/>
          </p:cNvSpPr>
          <p:nvPr/>
        </p:nvSpPr>
        <p:spPr bwMode="auto">
          <a:xfrm>
            <a:off x="4920606" y="4257413"/>
            <a:ext cx="7233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ko-KR" altLang="en-US" sz="10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파일정제</a:t>
            </a:r>
            <a:endParaRPr lang="zh-CN" altLang="en-US" sz="1000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27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2.3 CAD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형상의 데이터 </a:t>
            </a:r>
            <a:r>
              <a:rPr lang="ko-KR" altLang="en-US" sz="2000" b="1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포멧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선정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1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초기 </a:t>
            </a:r>
            <a:r>
              <a:rPr lang="en-US" altLang="ko-KR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CATPart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파일 분석을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의뢰하였으며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파일분석은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IGES – STL – UDM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으로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파일포멧이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변하였으며 최종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으로</a:t>
            </a:r>
            <a:endParaRPr lang="en-US" altLang="ko-KR" sz="13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데이터를 진행하여 분석하고있습니다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sp>
        <p:nvSpPr>
          <p:cNvPr id="67" name="文本框 10">
            <a:extLst>
              <a:ext uri="{FF2B5EF4-FFF2-40B4-BE49-F238E27FC236}">
                <a16:creationId xmlns:a16="http://schemas.microsoft.com/office/drawing/2014/main" id="{FD8490ED-409A-4DD5-A793-6C606963CA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144" y="3564828"/>
            <a:ext cx="2178626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IGES 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포멧은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읽을 수 있으나 예측이나 학습에는 적합하지 않는 데이터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포멧으로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사용하지 않음</a:t>
            </a:r>
            <a:endParaRPr lang="en-US" altLang="ko-KR" sz="11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8" name="文本框 10">
            <a:extLst>
              <a:ext uri="{FF2B5EF4-FFF2-40B4-BE49-F238E27FC236}">
                <a16:creationId xmlns:a16="http://schemas.microsoft.com/office/drawing/2014/main" id="{7744F790-7EE0-4D46-8461-572294B12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8457" y="3564828"/>
            <a:ext cx="2453640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STL 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포멧은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Node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의 좌표로 구성된 단순한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파일포멧으로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데이터의 분석과 데이터 학습이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가능할것으로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판단하였으나 데이터 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Node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의 유일한 값을 확인 할 수 없어서 사용불가</a:t>
            </a:r>
            <a:endParaRPr lang="en-US" altLang="ko-KR" sz="11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9" name="文本框 10">
            <a:extLst>
              <a:ext uri="{FF2B5EF4-FFF2-40B4-BE49-F238E27FC236}">
                <a16:creationId xmlns:a16="http://schemas.microsoft.com/office/drawing/2014/main" id="{BE21140E-115F-4291-95D7-D5B8477A31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9124" y="3564828"/>
            <a:ext cx="2531975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 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 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포멧은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STL</a:t>
            </a:r>
            <a:r>
              <a:rPr lang="ko-KR" altLang="en-US" sz="11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파일포멧과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다르게</a:t>
            </a:r>
            <a:endParaRPr lang="en-US" altLang="ko-KR" sz="11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Element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와 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Node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로 구성되어 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Element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의 유일한 값을 확인할 수 있어서 형상의 해석 전</a:t>
            </a:r>
            <a:r>
              <a:rPr lang="en-US" altLang="ko-KR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-</a:t>
            </a:r>
            <a:r>
              <a:rPr lang="ko-KR" altLang="en-US" sz="11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후의 변형된 좌표를 식별할 수 있어서 현재 사용 중</a:t>
            </a:r>
            <a:endParaRPr lang="en-US" altLang="ko-KR" sz="11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65075" y="1266348"/>
            <a:ext cx="2572765" cy="2233106"/>
            <a:chOff x="541275" y="1236534"/>
            <a:chExt cx="2572765" cy="2233106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8E742F9-2AB1-4F29-AFB1-A37CE3CD3F08}"/>
                </a:ext>
              </a:extLst>
            </p:cNvPr>
            <p:cNvSpPr/>
            <p:nvPr/>
          </p:nvSpPr>
          <p:spPr>
            <a:xfrm>
              <a:off x="541275" y="1236534"/>
              <a:ext cx="2572765" cy="2233106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AC8A65C5-044B-4F17-B923-11C4B8704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0309" y="1398480"/>
              <a:ext cx="2334697" cy="1909215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grpSp>
        <p:nvGrpSpPr>
          <p:cNvPr id="5" name="그룹 4"/>
          <p:cNvGrpSpPr/>
          <p:nvPr/>
        </p:nvGrpSpPr>
        <p:grpSpPr>
          <a:xfrm>
            <a:off x="3301021" y="1261268"/>
            <a:ext cx="2572765" cy="2233106"/>
            <a:chOff x="3298894" y="1261268"/>
            <a:chExt cx="2572765" cy="2233106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8E742F9-2AB1-4F29-AFB1-A37CE3CD3F08}"/>
                </a:ext>
              </a:extLst>
            </p:cNvPr>
            <p:cNvSpPr/>
            <p:nvPr/>
          </p:nvSpPr>
          <p:spPr>
            <a:xfrm>
              <a:off x="3298894" y="1261268"/>
              <a:ext cx="2572765" cy="2233106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EB1C5806-41C0-4AFF-A563-AB67161E3F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1" b="24840"/>
            <a:stretch/>
          </p:blipFill>
          <p:spPr>
            <a:xfrm>
              <a:off x="3586104" y="1372769"/>
              <a:ext cx="1998345" cy="201010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7" name="직사각형 6"/>
          <p:cNvSpPr/>
          <p:nvPr/>
        </p:nvSpPr>
        <p:spPr>
          <a:xfrm>
            <a:off x="3586104" y="2053016"/>
            <a:ext cx="1998345" cy="5689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81024" y="2827343"/>
            <a:ext cx="401072" cy="20005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</a:t>
            </a:r>
            <a:endParaRPr lang="ko-KR" altLang="en-US" sz="700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12" name="직선 화살표 연결선 11"/>
          <p:cNvCxnSpPr>
            <a:stCxn id="8" idx="0"/>
          </p:cNvCxnSpPr>
          <p:nvPr/>
        </p:nvCxnSpPr>
        <p:spPr>
          <a:xfrm flipV="1">
            <a:off x="4981560" y="2621977"/>
            <a:ext cx="52722" cy="2053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3DEC393-F5D3-48BE-83D7-E25B9FC0FA8A}"/>
              </a:ext>
            </a:extLst>
          </p:cNvPr>
          <p:cNvGrpSpPr/>
          <p:nvPr/>
        </p:nvGrpSpPr>
        <p:grpSpPr>
          <a:xfrm>
            <a:off x="3074531" y="2322416"/>
            <a:ext cx="208243" cy="166973"/>
            <a:chOff x="2293218" y="2256673"/>
            <a:chExt cx="291540" cy="233762"/>
          </a:xfrm>
        </p:grpSpPr>
        <p:sp>
          <p:nvSpPr>
            <p:cNvPr id="39" name="Google Shape;409;p13">
              <a:extLst>
                <a:ext uri="{FF2B5EF4-FFF2-40B4-BE49-F238E27FC236}">
                  <a16:creationId xmlns:a16="http://schemas.microsoft.com/office/drawing/2014/main" id="{98EA15F7-AAA8-4263-88ED-4C8F294D9F7B}"/>
                </a:ext>
              </a:extLst>
            </p:cNvPr>
            <p:cNvSpPr/>
            <p:nvPr/>
          </p:nvSpPr>
          <p:spPr>
            <a:xfrm rot="16200000">
              <a:off x="2254258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40" name="Google Shape;410;p13">
              <a:extLst>
                <a:ext uri="{FF2B5EF4-FFF2-40B4-BE49-F238E27FC236}">
                  <a16:creationId xmlns:a16="http://schemas.microsoft.com/office/drawing/2014/main" id="{2B271A9D-B366-4306-87C0-1397BADF10CD}"/>
                </a:ext>
              </a:extLst>
            </p:cNvPr>
            <p:cNvSpPr/>
            <p:nvPr/>
          </p:nvSpPr>
          <p:spPr>
            <a:xfrm rot="16200000">
              <a:off x="2322107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41" name="Google Shape;411;p13">
              <a:extLst>
                <a:ext uri="{FF2B5EF4-FFF2-40B4-BE49-F238E27FC236}">
                  <a16:creationId xmlns:a16="http://schemas.microsoft.com/office/drawing/2014/main" id="{FCB743B1-08F2-438D-A3CA-D6026EB7EC8B}"/>
                </a:ext>
              </a:extLst>
            </p:cNvPr>
            <p:cNvSpPr/>
            <p:nvPr/>
          </p:nvSpPr>
          <p:spPr>
            <a:xfrm rot="16200000">
              <a:off x="2389956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5930489" y="1261268"/>
            <a:ext cx="2779244" cy="2233106"/>
            <a:chOff x="5930489" y="1261268"/>
            <a:chExt cx="2779244" cy="2233106"/>
          </a:xfrm>
        </p:grpSpPr>
        <p:grpSp>
          <p:nvGrpSpPr>
            <p:cNvPr id="6" name="그룹 5"/>
            <p:cNvGrpSpPr/>
            <p:nvPr/>
          </p:nvGrpSpPr>
          <p:grpSpPr>
            <a:xfrm>
              <a:off x="6136968" y="1261268"/>
              <a:ext cx="2572765" cy="2233106"/>
              <a:chOff x="6248728" y="1261268"/>
              <a:chExt cx="2572765" cy="2233106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8E742F9-2AB1-4F29-AFB1-A37CE3CD3F08}"/>
                  </a:ext>
                </a:extLst>
              </p:cNvPr>
              <p:cNvSpPr/>
              <p:nvPr/>
            </p:nvSpPr>
            <p:spPr>
              <a:xfrm>
                <a:off x="6248728" y="1261268"/>
                <a:ext cx="2572765" cy="2233106"/>
              </a:xfrm>
              <a:prstGeom prst="rect">
                <a:avLst/>
              </a:prstGeom>
              <a:gradFill>
                <a:gsLst>
                  <a:gs pos="36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/>
                  </a:gs>
                </a:gsLst>
                <a:lin ang="5400000" scaled="1"/>
              </a:gra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pic>
            <p:nvPicPr>
              <p:cNvPr id="72" name="그림 71">
                <a:extLst>
                  <a:ext uri="{FF2B5EF4-FFF2-40B4-BE49-F238E27FC236}">
                    <a16:creationId xmlns:a16="http://schemas.microsoft.com/office/drawing/2014/main" id="{072BD9BB-F9DE-49F3-B3FE-F12B65FDDF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25326" y="1615024"/>
                <a:ext cx="2419569" cy="1525594"/>
              </a:xfrm>
              <a:prstGeom prst="rect">
                <a:avLst/>
              </a:prstGeom>
              <a:ln w="3175">
                <a:solidFill>
                  <a:schemeClr val="tx1"/>
                </a:solidFill>
              </a:ln>
            </p:spPr>
          </p:pic>
        </p:grpSp>
        <p:sp>
          <p:nvSpPr>
            <p:cNvPr id="20" name="직사각형 19"/>
            <p:cNvSpPr/>
            <p:nvPr/>
          </p:nvSpPr>
          <p:spPr>
            <a:xfrm>
              <a:off x="6213566" y="2413696"/>
              <a:ext cx="1492794" cy="12122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204876" y="2136135"/>
              <a:ext cx="2382864" cy="12122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823134" y="2627288"/>
              <a:ext cx="519694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700" dirty="0">
                  <a:solidFill>
                    <a:srgbClr val="FF0000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Element</a:t>
              </a:r>
              <a:endParaRPr lang="ko-KR" altLang="en-US" sz="7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22173" y="1743569"/>
              <a:ext cx="401072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700" dirty="0">
                  <a:solidFill>
                    <a:srgbClr val="FF0000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Node</a:t>
              </a:r>
              <a:endParaRPr lang="ko-KR" altLang="en-US" sz="7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cxnSp>
          <p:nvCxnSpPr>
            <p:cNvPr id="19" name="직선 화살표 연결선 18"/>
            <p:cNvCxnSpPr>
              <a:stCxn id="29" idx="2"/>
            </p:cNvCxnSpPr>
            <p:nvPr/>
          </p:nvCxnSpPr>
          <p:spPr>
            <a:xfrm flipH="1">
              <a:off x="8056882" y="1943624"/>
              <a:ext cx="65827" cy="19251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>
              <a:stCxn id="28" idx="1"/>
              <a:endCxn id="20" idx="3"/>
            </p:cNvCxnSpPr>
            <p:nvPr/>
          </p:nvCxnSpPr>
          <p:spPr>
            <a:xfrm flipH="1" flipV="1">
              <a:off x="7706360" y="2474308"/>
              <a:ext cx="116774" cy="253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83DEC393-F5D3-48BE-83D7-E25B9FC0FA8A}"/>
                </a:ext>
              </a:extLst>
            </p:cNvPr>
            <p:cNvGrpSpPr/>
            <p:nvPr/>
          </p:nvGrpSpPr>
          <p:grpSpPr>
            <a:xfrm>
              <a:off x="5930489" y="2322416"/>
              <a:ext cx="208243" cy="166973"/>
              <a:chOff x="2293218" y="2256673"/>
              <a:chExt cx="291540" cy="233762"/>
            </a:xfrm>
          </p:grpSpPr>
          <p:sp>
            <p:nvSpPr>
              <p:cNvPr id="43" name="Google Shape;409;p13">
                <a:extLst>
                  <a:ext uri="{FF2B5EF4-FFF2-40B4-BE49-F238E27FC236}">
                    <a16:creationId xmlns:a16="http://schemas.microsoft.com/office/drawing/2014/main" id="{98EA15F7-AAA8-4263-88ED-4C8F294D9F7B}"/>
                  </a:ext>
                </a:extLst>
              </p:cNvPr>
              <p:cNvSpPr/>
              <p:nvPr/>
            </p:nvSpPr>
            <p:spPr>
              <a:xfrm rot="16200000">
                <a:off x="2254258" y="2295633"/>
                <a:ext cx="233762" cy="1558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endParaRPr sz="1486" dirty="0">
                  <a:solidFill>
                    <a:schemeClr val="lt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Calibri"/>
                </a:endParaRPr>
              </a:p>
            </p:txBody>
          </p:sp>
          <p:sp>
            <p:nvSpPr>
              <p:cNvPr id="44" name="Google Shape;410;p13">
                <a:extLst>
                  <a:ext uri="{FF2B5EF4-FFF2-40B4-BE49-F238E27FC236}">
                    <a16:creationId xmlns:a16="http://schemas.microsoft.com/office/drawing/2014/main" id="{2B271A9D-B366-4306-87C0-1397BADF10CD}"/>
                  </a:ext>
                </a:extLst>
              </p:cNvPr>
              <p:cNvSpPr/>
              <p:nvPr/>
            </p:nvSpPr>
            <p:spPr>
              <a:xfrm rot="16200000">
                <a:off x="2322107" y="2295633"/>
                <a:ext cx="233762" cy="1558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74901"/>
                </a:srgbClr>
              </a:solidFill>
              <a:ln>
                <a:noFill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endParaRPr sz="1486" dirty="0">
                  <a:solidFill>
                    <a:schemeClr val="lt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Calibri"/>
                </a:endParaRPr>
              </a:p>
            </p:txBody>
          </p:sp>
          <p:sp>
            <p:nvSpPr>
              <p:cNvPr id="45" name="Google Shape;411;p13">
                <a:extLst>
                  <a:ext uri="{FF2B5EF4-FFF2-40B4-BE49-F238E27FC236}">
                    <a16:creationId xmlns:a16="http://schemas.microsoft.com/office/drawing/2014/main" id="{FCB743B1-08F2-438D-A3CA-D6026EB7EC8B}"/>
                  </a:ext>
                </a:extLst>
              </p:cNvPr>
              <p:cNvSpPr/>
              <p:nvPr/>
            </p:nvSpPr>
            <p:spPr>
              <a:xfrm rot="16200000">
                <a:off x="2389956" y="2295633"/>
                <a:ext cx="233762" cy="1558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/>
              </a:solidFill>
              <a:ln>
                <a:noFill/>
              </a:ln>
            </p:spPr>
            <p:txBody>
              <a:bodyPr spcFirstLastPara="1" wrap="square" lIns="73795" tIns="36888" rIns="73795" bIns="36888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endParaRPr sz="1486" dirty="0">
                  <a:solidFill>
                    <a:schemeClr val="lt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6555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816491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2.4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수집 및 전처리 이슈</a:t>
            </a:r>
            <a:endParaRPr lang="ko-KR" altLang="en-US" sz="2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91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기존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STL 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파일은 좌표 값만 저장하는 데이터로서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CAD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형상의 해석 전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– 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후의 좌표를 구분할 </a:t>
            </a:r>
            <a:r>
              <a:rPr lang="ko-KR" altLang="en-US" sz="12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노드를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판별할 수 없음</a:t>
            </a:r>
            <a:endParaRPr lang="en-US" altLang="ko-KR" sz="12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의 경우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Element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번호가 해석 전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-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후가 되어도 변하지 않는 값이기 때문에 좌표를 식별이 가능해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타입으로 변경</a:t>
            </a:r>
          </a:p>
        </p:txBody>
      </p:sp>
      <p:pic>
        <p:nvPicPr>
          <p:cNvPr id="119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2" t="27112" r="6800" b="9134"/>
          <a:stretch/>
        </p:blipFill>
        <p:spPr bwMode="auto">
          <a:xfrm>
            <a:off x="6462866" y="2756628"/>
            <a:ext cx="2160624" cy="1144725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t="28385" r="5194" b="7318"/>
          <a:stretch/>
        </p:blipFill>
        <p:spPr bwMode="auto">
          <a:xfrm>
            <a:off x="6461305" y="1471830"/>
            <a:ext cx="2163746" cy="1154482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직사각형 121"/>
          <p:cNvSpPr/>
          <p:nvPr/>
        </p:nvSpPr>
        <p:spPr>
          <a:xfrm>
            <a:off x="6463395" y="4034719"/>
            <a:ext cx="2159566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STL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경우 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전 후의 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Number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가 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변화되어 식별이 불가능 하지만 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UDM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경우 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값이 존재하며 해석 전 후의 변화에도 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UDM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값은 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</a:t>
            </a:r>
            <a:r>
              <a:rPr lang="ko-KR" altLang="en-US" sz="825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유일값으로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 식별이 가능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494161" y="1346459"/>
            <a:ext cx="4043474" cy="1528525"/>
            <a:chOff x="2194375" y="1424829"/>
            <a:chExt cx="4043474" cy="1528525"/>
          </a:xfrm>
        </p:grpSpPr>
        <p:grpSp>
          <p:nvGrpSpPr>
            <p:cNvPr id="123" name="그룹 122"/>
            <p:cNvGrpSpPr/>
            <p:nvPr/>
          </p:nvGrpSpPr>
          <p:grpSpPr>
            <a:xfrm>
              <a:off x="4600423" y="1424829"/>
              <a:ext cx="1637426" cy="1227548"/>
              <a:chOff x="603170" y="3489704"/>
              <a:chExt cx="2338955" cy="1797127"/>
            </a:xfrm>
          </p:grpSpPr>
          <p:sp>
            <p:nvSpPr>
              <p:cNvPr id="124" name="이등변 삼각형 123"/>
              <p:cNvSpPr/>
              <p:nvPr/>
            </p:nvSpPr>
            <p:spPr>
              <a:xfrm rot="12839294">
                <a:off x="736694" y="4272819"/>
                <a:ext cx="1359408" cy="816864"/>
              </a:xfrm>
              <a:prstGeom prst="triangle">
                <a:avLst>
                  <a:gd name="adj" fmla="val 9173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1001093" y="3489704"/>
                <a:ext cx="859128" cy="5913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2096.44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91.0792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792.591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603170" y="4695439"/>
                <a:ext cx="859128" cy="5913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2099.25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89.5395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-792.6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2082997" y="4210755"/>
                <a:ext cx="859128" cy="5913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2096.07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88.0903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-792.63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grpSp>
          <p:nvGrpSpPr>
            <p:cNvPr id="128" name="그룹 127"/>
            <p:cNvGrpSpPr/>
            <p:nvPr/>
          </p:nvGrpSpPr>
          <p:grpSpPr>
            <a:xfrm>
              <a:off x="2194375" y="1447495"/>
              <a:ext cx="1300355" cy="1505859"/>
              <a:chOff x="706833" y="1276293"/>
              <a:chExt cx="1857471" cy="2204575"/>
            </a:xfrm>
          </p:grpSpPr>
          <p:grpSp>
            <p:nvGrpSpPr>
              <p:cNvPr id="129" name="그룹 128"/>
              <p:cNvGrpSpPr/>
              <p:nvPr/>
            </p:nvGrpSpPr>
            <p:grpSpPr>
              <a:xfrm>
                <a:off x="706833" y="1276293"/>
                <a:ext cx="1857471" cy="1913546"/>
                <a:chOff x="4608992" y="1932514"/>
                <a:chExt cx="1857471" cy="1913546"/>
              </a:xfrm>
            </p:grpSpPr>
            <p:pic>
              <p:nvPicPr>
                <p:cNvPr id="131" name="그림 130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08992" y="1932514"/>
                  <a:ext cx="1857471" cy="1847006"/>
                </a:xfrm>
                <a:prstGeom prst="rect">
                  <a:avLst/>
                </a:prstGeom>
                <a:ln w="3175">
                  <a:solidFill>
                    <a:schemeClr val="tx1"/>
                  </a:solidFill>
                </a:ln>
              </p:spPr>
            </p:pic>
            <p:sp>
              <p:nvSpPr>
                <p:cNvPr id="132" name="직사각형 131"/>
                <p:cNvSpPr/>
                <p:nvPr/>
              </p:nvSpPr>
              <p:spPr>
                <a:xfrm>
                  <a:off x="5346010" y="3459496"/>
                  <a:ext cx="398882" cy="38656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ko-KR" sz="825" dirty="0">
                      <a:latin typeface="Rix고딕 B" panose="02020603020101020101" pitchFamily="18" charset="-127"/>
                      <a:ea typeface="Rix고딕 B" panose="02020603020101020101" pitchFamily="18" charset="-127"/>
                    </a:rPr>
                    <a:t>…</a:t>
                  </a:r>
                </a:p>
              </p:txBody>
            </p:sp>
          </p:grpSp>
          <p:sp>
            <p:nvSpPr>
              <p:cNvPr id="130" name="직사각형 129"/>
              <p:cNvSpPr/>
              <p:nvPr/>
            </p:nvSpPr>
            <p:spPr>
              <a:xfrm>
                <a:off x="937299" y="3094304"/>
                <a:ext cx="1518585" cy="3865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STL </a:t>
                </a:r>
                <a:r>
                  <a:rPr lang="ko-KR" altLang="en-US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데이터 </a:t>
                </a:r>
                <a:r>
                  <a:rPr lang="en-US" altLang="ko-KR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Sample</a:t>
                </a:r>
                <a:endParaRPr lang="ko-KR" altLang="en-US" sz="82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cxnSp>
          <p:nvCxnSpPr>
            <p:cNvPr id="133" name="직선 화살표 연결선 132"/>
            <p:cNvCxnSpPr/>
            <p:nvPr/>
          </p:nvCxnSpPr>
          <p:spPr>
            <a:xfrm flipV="1">
              <a:off x="3246565" y="1598270"/>
              <a:ext cx="1632431" cy="36792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화살표 연결선 133"/>
            <p:cNvCxnSpPr>
              <a:endCxn id="127" idx="1"/>
            </p:cNvCxnSpPr>
            <p:nvPr/>
          </p:nvCxnSpPr>
          <p:spPr>
            <a:xfrm>
              <a:off x="3176176" y="2021073"/>
              <a:ext cx="2460226" cy="9825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/>
            <p:cNvCxnSpPr/>
            <p:nvPr/>
          </p:nvCxnSpPr>
          <p:spPr>
            <a:xfrm>
              <a:off x="3246565" y="2073788"/>
              <a:ext cx="1353857" cy="3480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/>
          <p:cNvGrpSpPr/>
          <p:nvPr/>
        </p:nvGrpSpPr>
        <p:grpSpPr>
          <a:xfrm>
            <a:off x="286898" y="3332287"/>
            <a:ext cx="5491517" cy="1455898"/>
            <a:chOff x="1995613" y="3139928"/>
            <a:chExt cx="5491517" cy="1455898"/>
          </a:xfrm>
        </p:grpSpPr>
        <p:grpSp>
          <p:nvGrpSpPr>
            <p:cNvPr id="136" name="그룹 135"/>
            <p:cNvGrpSpPr/>
            <p:nvPr/>
          </p:nvGrpSpPr>
          <p:grpSpPr>
            <a:xfrm>
              <a:off x="4280574" y="3139928"/>
              <a:ext cx="2080762" cy="1302596"/>
              <a:chOff x="5127461" y="3759289"/>
              <a:chExt cx="2960522" cy="1907780"/>
            </a:xfrm>
          </p:grpSpPr>
          <p:sp>
            <p:nvSpPr>
              <p:cNvPr id="137" name="이등변 삼각형 136"/>
              <p:cNvSpPr/>
              <p:nvPr/>
            </p:nvSpPr>
            <p:spPr>
              <a:xfrm rot="12839294">
                <a:off x="5621419" y="4423571"/>
                <a:ext cx="1359408" cy="816864"/>
              </a:xfrm>
              <a:prstGeom prst="triangle">
                <a:avLst>
                  <a:gd name="adj" fmla="val 9173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5239326" y="5075434"/>
                <a:ext cx="990307" cy="591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9.128815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3.625045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-7.661941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5857968" y="3870817"/>
                <a:ext cx="1081538" cy="2873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00B05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Node No 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1163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40" name="TextBox 139"/>
              <p:cNvSpPr txBox="1"/>
              <p:nvPr/>
            </p:nvSpPr>
            <p:spPr>
              <a:xfrm>
                <a:off x="5127461" y="4882399"/>
                <a:ext cx="1019957" cy="2873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00" dirty="0">
                    <a:solidFill>
                      <a:srgbClr val="00B05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Node No 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1164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41" name="TextBox 140"/>
              <p:cNvSpPr txBox="1"/>
              <p:nvPr/>
            </p:nvSpPr>
            <p:spPr>
              <a:xfrm>
                <a:off x="7006445" y="4832003"/>
                <a:ext cx="1081538" cy="2873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00B05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Node No 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1135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grpSp>
            <p:nvGrpSpPr>
              <p:cNvPr id="142" name="그룹 141"/>
              <p:cNvGrpSpPr/>
              <p:nvPr/>
            </p:nvGrpSpPr>
            <p:grpSpPr>
              <a:xfrm>
                <a:off x="5272224" y="4341920"/>
                <a:ext cx="1132313" cy="540923"/>
                <a:chOff x="5374741" y="4343487"/>
                <a:chExt cx="1132313" cy="540923"/>
              </a:xfrm>
            </p:grpSpPr>
            <p:sp>
              <p:nvSpPr>
                <p:cNvPr id="145" name="직사각형 144"/>
                <p:cNvSpPr/>
                <p:nvPr/>
              </p:nvSpPr>
              <p:spPr>
                <a:xfrm>
                  <a:off x="5374741" y="4498544"/>
                  <a:ext cx="921884" cy="287366"/>
                </a:xfrm>
                <a:prstGeom prst="rect">
                  <a:avLst/>
                </a:prstGeom>
                <a:solidFill>
                  <a:srgbClr val="F1F1EF"/>
                </a:solidFill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675" dirty="0">
                      <a:solidFill>
                        <a:srgbClr val="00B050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</a:rPr>
                    <a:t>Element No</a:t>
                  </a:r>
                  <a:endParaRPr lang="ko-KR" altLang="en-US" sz="675" dirty="0">
                    <a:latin typeface="Rix고딕 B" panose="02020603020101020101" pitchFamily="18" charset="-127"/>
                    <a:ea typeface="Rix고딕 B" panose="02020603020101020101" pitchFamily="18" charset="-127"/>
                  </a:endParaRP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045883" y="4343487"/>
                  <a:ext cx="461171" cy="54092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800" dirty="0">
                      <a:latin typeface="Rix고딕 B" panose="02020603020101020101" pitchFamily="18" charset="-127"/>
                      <a:ea typeface="Rix고딕 B" panose="02020603020101020101" pitchFamily="18" charset="-127"/>
                    </a:rPr>
                    <a:t>8</a:t>
                  </a:r>
                  <a:endParaRPr lang="ko-KR" altLang="en-US" sz="1800" dirty="0">
                    <a:latin typeface="Rix고딕 B" panose="02020603020101020101" pitchFamily="18" charset="-127"/>
                    <a:ea typeface="Rix고딕 B" panose="02020603020101020101" pitchFamily="18" charset="-127"/>
                  </a:endParaRPr>
                </a:p>
              </p:txBody>
            </p:sp>
          </p:grpSp>
          <p:sp>
            <p:nvSpPr>
              <p:cNvPr id="143" name="TextBox 142"/>
              <p:cNvSpPr txBox="1"/>
              <p:nvPr/>
            </p:nvSpPr>
            <p:spPr>
              <a:xfrm>
                <a:off x="6741005" y="3759289"/>
                <a:ext cx="990308" cy="591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1.043996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3.727024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-7.647474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7093023" y="5031605"/>
                <a:ext cx="990308" cy="591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X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6.517755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Y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4.476255</a:t>
                </a:r>
              </a:p>
              <a:p>
                <a:r>
                  <a:rPr lang="en-US" altLang="ko-KR" sz="675" dirty="0">
                    <a:solidFill>
                      <a:srgbClr val="FF0000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Z</a:t>
                </a:r>
                <a:r>
                  <a:rPr lang="en-US" altLang="ko-KR" sz="67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-8.044676</a:t>
                </a:r>
                <a:endParaRPr lang="ko-KR" altLang="en-US" sz="67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grpSp>
          <p:nvGrpSpPr>
            <p:cNvPr id="147" name="그룹 146"/>
            <p:cNvGrpSpPr/>
            <p:nvPr/>
          </p:nvGrpSpPr>
          <p:grpSpPr>
            <a:xfrm>
              <a:off x="1995613" y="3265398"/>
              <a:ext cx="1777316" cy="1330428"/>
              <a:chOff x="730151" y="3867126"/>
              <a:chExt cx="2528777" cy="1948543"/>
            </a:xfrm>
          </p:grpSpPr>
          <p:pic>
            <p:nvPicPr>
              <p:cNvPr id="148" name="그림 1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0151" y="3867126"/>
                <a:ext cx="2528777" cy="1553237"/>
              </a:xfrm>
              <a:prstGeom prst="rect">
                <a:avLst/>
              </a:prstGeom>
              <a:ln w="3175">
                <a:solidFill>
                  <a:schemeClr val="tx1"/>
                </a:solidFill>
              </a:ln>
            </p:spPr>
          </p:pic>
          <p:sp>
            <p:nvSpPr>
              <p:cNvPr id="149" name="직사각형 148"/>
              <p:cNvSpPr/>
              <p:nvPr/>
            </p:nvSpPr>
            <p:spPr>
              <a:xfrm>
                <a:off x="1240967" y="5428946"/>
                <a:ext cx="1601552" cy="3867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UDM </a:t>
                </a:r>
                <a:r>
                  <a:rPr lang="ko-KR" altLang="en-US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데이터 </a:t>
                </a:r>
                <a:r>
                  <a:rPr lang="en-US" altLang="ko-KR" sz="825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Sample</a:t>
                </a:r>
                <a:endParaRPr lang="ko-KR" altLang="en-US" sz="825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sp>
          <p:nvSpPr>
            <p:cNvPr id="150" name="직사각형 149"/>
            <p:cNvSpPr/>
            <p:nvPr/>
          </p:nvSpPr>
          <p:spPr>
            <a:xfrm>
              <a:off x="6396767" y="3570598"/>
              <a:ext cx="1090363" cy="6636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825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Element </a:t>
              </a:r>
              <a:r>
                <a:rPr lang="ko-KR" altLang="en-US" sz="825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번호와 </a:t>
              </a:r>
              <a:endPara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825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Node</a:t>
              </a:r>
              <a:r>
                <a:rPr lang="ko-KR" altLang="en-US" sz="825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번호로</a:t>
              </a:r>
              <a:endPara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825" dirty="0" err="1">
                  <a:latin typeface="Rix고딕 B" panose="02020603020101020101" pitchFamily="18" charset="-127"/>
                  <a:ea typeface="Rix고딕 B" panose="02020603020101020101" pitchFamily="18" charset="-127"/>
                </a:rPr>
                <a:t>유일값이</a:t>
              </a:r>
              <a:r>
                <a:rPr lang="ko-KR" altLang="en-US" sz="825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식별이 가능</a:t>
              </a:r>
              <a:endPara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cxnSp>
          <p:nvCxnSpPr>
            <p:cNvPr id="151" name="직선 화살표 연결선 150"/>
            <p:cNvCxnSpPr>
              <a:endCxn id="145" idx="1"/>
            </p:cNvCxnSpPr>
            <p:nvPr/>
          </p:nvCxnSpPr>
          <p:spPr>
            <a:xfrm flipV="1">
              <a:off x="3125044" y="3741711"/>
              <a:ext cx="1257276" cy="348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화살표 연결선 151"/>
            <p:cNvCxnSpPr>
              <a:endCxn id="139" idx="1"/>
            </p:cNvCxnSpPr>
            <p:nvPr/>
          </p:nvCxnSpPr>
          <p:spPr>
            <a:xfrm>
              <a:off x="3812240" y="3265400"/>
              <a:ext cx="981762" cy="4878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3" name="직사각형 152"/>
          <p:cNvSpPr/>
          <p:nvPr/>
        </p:nvSpPr>
        <p:spPr>
          <a:xfrm>
            <a:off x="4563048" y="1663034"/>
            <a:ext cx="1534689" cy="663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STL 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데이터는 좌표의 합으로만 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구성되어 있어서  해석 전</a:t>
            </a:r>
            <a:r>
              <a:rPr lang="en-US" altLang="ko-KR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-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후를 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확인할 수 있는 </a:t>
            </a:r>
            <a:r>
              <a:rPr lang="ko-KR" altLang="en-US" sz="825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유일값이</a:t>
            </a:r>
            <a:r>
              <a:rPr lang="ko-KR" altLang="en-US" sz="825" dirty="0">
                <a:latin typeface="Rix고딕 B" panose="02020603020101020101" pitchFamily="18" charset="-127"/>
                <a:ea typeface="Rix고딕 B" panose="02020603020101020101" pitchFamily="18" charset="-127"/>
              </a:rPr>
              <a:t> 없음</a:t>
            </a:r>
            <a:endParaRPr lang="en-US" altLang="ko-KR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154" name="꺾인 연결선 153"/>
          <p:cNvCxnSpPr/>
          <p:nvPr/>
        </p:nvCxnSpPr>
        <p:spPr>
          <a:xfrm>
            <a:off x="8046867" y="2086588"/>
            <a:ext cx="56068" cy="1269784"/>
          </a:xfrm>
          <a:prstGeom prst="bentConnector3">
            <a:avLst>
              <a:gd name="adj1" fmla="val 548490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990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816491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2.5 UDM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정제 및 전처리</a:t>
            </a:r>
            <a:endParaRPr lang="ko-KR" altLang="en-US" sz="2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91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 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데이터의 구조는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Element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집합과 </a:t>
            </a:r>
            <a:r>
              <a:rPr lang="en-US" altLang="ko-KR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Node</a:t>
            </a:r>
            <a:r>
              <a:rPr lang="ko-KR" altLang="en-US" sz="12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집합이 같이 있는 파일구조로 각 부분을 나누어서 다시 합치는 작업을 수행</a:t>
            </a:r>
          </a:p>
        </p:txBody>
      </p:sp>
      <p:pic>
        <p:nvPicPr>
          <p:cNvPr id="97" name="그림 9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939" y="1187576"/>
            <a:ext cx="2829926" cy="492917"/>
          </a:xfrm>
          <a:prstGeom prst="rect">
            <a:avLst/>
          </a:prstGeom>
          <a:ln w="3175">
            <a:solidFill>
              <a:schemeClr val="bg2">
                <a:lumMod val="90000"/>
              </a:schemeClr>
            </a:solidFill>
          </a:ln>
        </p:spPr>
      </p:pic>
      <p:sp>
        <p:nvSpPr>
          <p:cNvPr id="99" name="직사각형 98"/>
          <p:cNvSpPr/>
          <p:nvPr/>
        </p:nvSpPr>
        <p:spPr>
          <a:xfrm>
            <a:off x="5931353" y="1500776"/>
            <a:ext cx="2803208" cy="84935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100" name="꺾인 연결선 99"/>
          <p:cNvCxnSpPr/>
          <p:nvPr/>
        </p:nvCxnSpPr>
        <p:spPr>
          <a:xfrm rot="16200000" flipH="1">
            <a:off x="5399784" y="1006794"/>
            <a:ext cx="279415" cy="793484"/>
          </a:xfrm>
          <a:prstGeom prst="bentConnector4">
            <a:avLst>
              <a:gd name="adj1" fmla="val -43361"/>
              <a:gd name="adj2" fmla="val 66243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그림 9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380" y="1236643"/>
            <a:ext cx="1991849" cy="443851"/>
          </a:xfrm>
          <a:prstGeom prst="rect">
            <a:avLst/>
          </a:prstGeom>
          <a:ln w="3175">
            <a:solidFill>
              <a:schemeClr val="bg2">
                <a:lumMod val="90000"/>
              </a:schemeClr>
            </a:solidFill>
          </a:ln>
        </p:spPr>
      </p:pic>
      <p:cxnSp>
        <p:nvCxnSpPr>
          <p:cNvPr id="103" name="직선 화살표 연결선 102"/>
          <p:cNvCxnSpPr/>
          <p:nvPr/>
        </p:nvCxnSpPr>
        <p:spPr>
          <a:xfrm>
            <a:off x="5356312" y="1655144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>
            <a:off x="3826934" y="1655144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직사각형 104"/>
          <p:cNvSpPr/>
          <p:nvPr/>
        </p:nvSpPr>
        <p:spPr>
          <a:xfrm>
            <a:off x="4835387" y="1959393"/>
            <a:ext cx="655949" cy="219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 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번호</a:t>
            </a:r>
          </a:p>
        </p:txBody>
      </p:sp>
      <p:sp>
        <p:nvSpPr>
          <p:cNvPr id="106" name="직사각형 105"/>
          <p:cNvSpPr/>
          <p:nvPr/>
        </p:nvSpPr>
        <p:spPr>
          <a:xfrm>
            <a:off x="3469382" y="1959393"/>
            <a:ext cx="793807" cy="219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번호</a:t>
            </a:r>
          </a:p>
        </p:txBody>
      </p:sp>
      <p:cxnSp>
        <p:nvCxnSpPr>
          <p:cNvPr id="108" name="직선 화살표 연결선 107"/>
          <p:cNvCxnSpPr/>
          <p:nvPr/>
        </p:nvCxnSpPr>
        <p:spPr>
          <a:xfrm>
            <a:off x="7424650" y="1664289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직사각형 108"/>
          <p:cNvSpPr/>
          <p:nvPr/>
        </p:nvSpPr>
        <p:spPr>
          <a:xfrm>
            <a:off x="7223856" y="1959393"/>
            <a:ext cx="4331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X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좌표</a:t>
            </a:r>
          </a:p>
        </p:txBody>
      </p:sp>
      <p:sp>
        <p:nvSpPr>
          <p:cNvPr id="110" name="직사각형 109"/>
          <p:cNvSpPr/>
          <p:nvPr/>
        </p:nvSpPr>
        <p:spPr>
          <a:xfrm>
            <a:off x="5936396" y="1959393"/>
            <a:ext cx="655949" cy="219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 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번호</a:t>
            </a:r>
          </a:p>
        </p:txBody>
      </p:sp>
      <p:cxnSp>
        <p:nvCxnSpPr>
          <p:cNvPr id="111" name="직선 화살표 연결선 110"/>
          <p:cNvCxnSpPr/>
          <p:nvPr/>
        </p:nvCxnSpPr>
        <p:spPr>
          <a:xfrm>
            <a:off x="6244866" y="1659716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>
            <a:off x="7951039" y="1664290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7752047" y="1959393"/>
            <a:ext cx="4299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Y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좌표</a:t>
            </a:r>
          </a:p>
        </p:txBody>
      </p:sp>
      <p:cxnSp>
        <p:nvCxnSpPr>
          <p:cNvPr id="116" name="직선 화살표 연결선 115"/>
          <p:cNvCxnSpPr/>
          <p:nvPr/>
        </p:nvCxnSpPr>
        <p:spPr>
          <a:xfrm>
            <a:off x="8475618" y="1664289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직사각형 116"/>
          <p:cNvSpPr/>
          <p:nvPr/>
        </p:nvSpPr>
        <p:spPr>
          <a:xfrm>
            <a:off x="8276626" y="1959393"/>
            <a:ext cx="42672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Z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좌표</a:t>
            </a: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072BD9BB-F9DE-49F3-B3FE-F12B65FDDF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511" y="1155815"/>
            <a:ext cx="2419569" cy="152559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71" name="직사각형 70"/>
          <p:cNvSpPr/>
          <p:nvPr/>
        </p:nvSpPr>
        <p:spPr>
          <a:xfrm>
            <a:off x="533510" y="1833714"/>
            <a:ext cx="1516353" cy="7889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524821" y="1200778"/>
            <a:ext cx="2382864" cy="5973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223463" y="2168079"/>
            <a:ext cx="519694" cy="20005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endParaRPr lang="ko-KR" altLang="en-US" sz="700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824765" y="1933455"/>
            <a:ext cx="401072" cy="20005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</a:t>
            </a:r>
            <a:endParaRPr lang="ko-KR" altLang="en-US" sz="700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79" name="직선 화살표 연결선 78"/>
          <p:cNvCxnSpPr>
            <a:stCxn id="76" idx="1"/>
          </p:cNvCxnSpPr>
          <p:nvPr/>
        </p:nvCxnSpPr>
        <p:spPr>
          <a:xfrm flipH="1" flipV="1">
            <a:off x="2482757" y="1798149"/>
            <a:ext cx="342008" cy="2353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/>
          <p:cNvCxnSpPr>
            <a:stCxn id="73" idx="1"/>
            <a:endCxn id="71" idx="3"/>
          </p:cNvCxnSpPr>
          <p:nvPr/>
        </p:nvCxnSpPr>
        <p:spPr>
          <a:xfrm flipH="1" flipV="1">
            <a:off x="2049863" y="2228167"/>
            <a:ext cx="173600" cy="399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467696" y="2730623"/>
            <a:ext cx="266381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UDM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데이터의 데이터 구조는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TRI3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명칭의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집합과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집합으로 이루어짐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21" name="직사각형 120"/>
          <p:cNvSpPr/>
          <p:nvPr/>
        </p:nvSpPr>
        <p:spPr>
          <a:xfrm>
            <a:off x="3646341" y="2275500"/>
            <a:ext cx="176992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부분의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를 추출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6408260" y="2275500"/>
            <a:ext cx="203277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Node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집합 부분의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X,Y,Z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좌표 추출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5024656" y="1263829"/>
            <a:ext cx="206198" cy="7654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101" name="직선 화살표 연결선 100"/>
          <p:cNvCxnSpPr/>
          <p:nvPr/>
        </p:nvCxnSpPr>
        <p:spPr>
          <a:xfrm>
            <a:off x="4901354" y="1655144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>
            <a:off x="5139076" y="1655144"/>
            <a:ext cx="3810" cy="252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83DEC393-F5D3-48BE-83D7-E25B9FC0FA8A}"/>
              </a:ext>
            </a:extLst>
          </p:cNvPr>
          <p:cNvGrpSpPr/>
          <p:nvPr/>
        </p:nvGrpSpPr>
        <p:grpSpPr>
          <a:xfrm rot="5400000">
            <a:off x="5901304" y="2751258"/>
            <a:ext cx="208243" cy="166973"/>
            <a:chOff x="2293218" y="2256673"/>
            <a:chExt cx="291540" cy="233762"/>
          </a:xfrm>
        </p:grpSpPr>
        <p:sp>
          <p:nvSpPr>
            <p:cNvPr id="157" name="Google Shape;409;p13">
              <a:extLst>
                <a:ext uri="{FF2B5EF4-FFF2-40B4-BE49-F238E27FC236}">
                  <a16:creationId xmlns:a16="http://schemas.microsoft.com/office/drawing/2014/main" id="{98EA15F7-AAA8-4263-88ED-4C8F294D9F7B}"/>
                </a:ext>
              </a:extLst>
            </p:cNvPr>
            <p:cNvSpPr/>
            <p:nvPr/>
          </p:nvSpPr>
          <p:spPr>
            <a:xfrm rot="16200000">
              <a:off x="2254258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58" name="Google Shape;410;p13">
              <a:extLst>
                <a:ext uri="{FF2B5EF4-FFF2-40B4-BE49-F238E27FC236}">
                  <a16:creationId xmlns:a16="http://schemas.microsoft.com/office/drawing/2014/main" id="{2B271A9D-B366-4306-87C0-1397BADF10CD}"/>
                </a:ext>
              </a:extLst>
            </p:cNvPr>
            <p:cNvSpPr/>
            <p:nvPr/>
          </p:nvSpPr>
          <p:spPr>
            <a:xfrm rot="16200000">
              <a:off x="2322107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59" name="Google Shape;411;p13">
              <a:extLst>
                <a:ext uri="{FF2B5EF4-FFF2-40B4-BE49-F238E27FC236}">
                  <a16:creationId xmlns:a16="http://schemas.microsoft.com/office/drawing/2014/main" id="{FCB743B1-08F2-438D-A3CA-D6026EB7EC8B}"/>
                </a:ext>
              </a:extLst>
            </p:cNvPr>
            <p:cNvSpPr/>
            <p:nvPr/>
          </p:nvSpPr>
          <p:spPr>
            <a:xfrm rot="16200000">
              <a:off x="2389956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3535380" y="3103383"/>
            <a:ext cx="5186240" cy="1615932"/>
            <a:chOff x="3535380" y="2879863"/>
            <a:chExt cx="5186240" cy="1615932"/>
          </a:xfrm>
        </p:grpSpPr>
        <p:sp>
          <p:nvSpPr>
            <p:cNvPr id="15" name="직사각형 14"/>
            <p:cNvSpPr/>
            <p:nvPr/>
          </p:nvSpPr>
          <p:spPr>
            <a:xfrm>
              <a:off x="3842500" y="4195713"/>
              <a:ext cx="4572000" cy="30008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Element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집합의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Node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번호와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Node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집합의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X,Y,Z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좌표를 매칭하여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CAD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형상데이터를 구성</a:t>
              </a:r>
              <a:endPara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35380" y="2879863"/>
              <a:ext cx="5186240" cy="127118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059097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2.6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수집 현황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352059" y="700631"/>
            <a:ext cx="1802096" cy="346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스킨 데이터 수집 프로세스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288838" y="2607905"/>
            <a:ext cx="3103735" cy="346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수집 현황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(8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월 중순까지 수집 예정 데이터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659988" y="1031625"/>
            <a:ext cx="7584880" cy="1700814"/>
            <a:chOff x="586836" y="1168481"/>
            <a:chExt cx="7584880" cy="1700814"/>
          </a:xfrm>
        </p:grpSpPr>
        <p:grpSp>
          <p:nvGrpSpPr>
            <p:cNvPr id="69" name="그룹 68"/>
            <p:cNvGrpSpPr/>
            <p:nvPr/>
          </p:nvGrpSpPr>
          <p:grpSpPr>
            <a:xfrm rot="16200000">
              <a:off x="2468516" y="1589635"/>
              <a:ext cx="284749" cy="265035"/>
              <a:chOff x="-1499146" y="3153951"/>
              <a:chExt cx="381663" cy="475994"/>
            </a:xfrm>
          </p:grpSpPr>
          <p:sp>
            <p:nvSpPr>
              <p:cNvPr id="72" name="아래쪽 화살표 71"/>
              <p:cNvSpPr/>
              <p:nvPr/>
            </p:nvSpPr>
            <p:spPr>
              <a:xfrm>
                <a:off x="-1499146" y="3153951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86" name="아래쪽 화살표 85"/>
              <p:cNvSpPr/>
              <p:nvPr/>
            </p:nvSpPr>
            <p:spPr>
              <a:xfrm>
                <a:off x="-1499146" y="3264727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95" name="아래쪽 화살표 94"/>
              <p:cNvSpPr/>
              <p:nvPr/>
            </p:nvSpPr>
            <p:spPr>
              <a:xfrm>
                <a:off x="-1499146" y="3375503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96" name="직사각형 95"/>
            <p:cNvSpPr/>
            <p:nvPr/>
          </p:nvSpPr>
          <p:spPr>
            <a:xfrm>
              <a:off x="845338" y="2360503"/>
              <a:ext cx="10789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설계 </a:t>
              </a:r>
              <a:r>
                <a:rPr lang="en-US" altLang="ko-KR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DATA</a:t>
              </a:r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3074859" y="2360502"/>
              <a:ext cx="10789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latin typeface="Rix고딕 B" panose="02020603020101020101" pitchFamily="18" charset="-127"/>
                  <a:ea typeface="Rix고딕 B" panose="02020603020101020101" pitchFamily="18" charset="-127"/>
                </a:rPr>
                <a:t>스킨면</a:t>
              </a:r>
              <a:r>
                <a:rPr lang="ko-KR" altLang="en-US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추출</a:t>
              </a:r>
              <a:endPara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5105935" y="2222964"/>
              <a:ext cx="107892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금형 다이 축 로테이션</a:t>
              </a:r>
              <a:endPara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7058315" y="2198201"/>
              <a:ext cx="107892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STP </a:t>
              </a:r>
              <a:r>
                <a:rPr lang="ko-KR" altLang="en-US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파일</a:t>
              </a:r>
              <a:endPara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변환</a:t>
              </a:r>
              <a:endPara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grpSp>
          <p:nvGrpSpPr>
            <p:cNvPr id="100" name="그룹 99"/>
            <p:cNvGrpSpPr/>
            <p:nvPr/>
          </p:nvGrpSpPr>
          <p:grpSpPr>
            <a:xfrm rot="16200000">
              <a:off x="4639353" y="1589636"/>
              <a:ext cx="284749" cy="265035"/>
              <a:chOff x="-1499146" y="3153951"/>
              <a:chExt cx="381663" cy="475994"/>
            </a:xfrm>
          </p:grpSpPr>
          <p:sp>
            <p:nvSpPr>
              <p:cNvPr id="101" name="아래쪽 화살표 100"/>
              <p:cNvSpPr/>
              <p:nvPr/>
            </p:nvSpPr>
            <p:spPr>
              <a:xfrm>
                <a:off x="-1499146" y="3153951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02" name="아래쪽 화살표 101"/>
              <p:cNvSpPr/>
              <p:nvPr/>
            </p:nvSpPr>
            <p:spPr>
              <a:xfrm>
                <a:off x="-1499146" y="3264727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03" name="아래쪽 화살표 102"/>
              <p:cNvSpPr/>
              <p:nvPr/>
            </p:nvSpPr>
            <p:spPr>
              <a:xfrm>
                <a:off x="-1499146" y="3375503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</p:grpSp>
        <p:grpSp>
          <p:nvGrpSpPr>
            <p:cNvPr id="104" name="그룹 103"/>
            <p:cNvGrpSpPr/>
            <p:nvPr/>
          </p:nvGrpSpPr>
          <p:grpSpPr>
            <a:xfrm rot="16200000">
              <a:off x="6746319" y="1589635"/>
              <a:ext cx="284749" cy="265035"/>
              <a:chOff x="-1499146" y="3153951"/>
              <a:chExt cx="381663" cy="475994"/>
            </a:xfrm>
          </p:grpSpPr>
          <p:sp>
            <p:nvSpPr>
              <p:cNvPr id="105" name="아래쪽 화살표 104"/>
              <p:cNvSpPr/>
              <p:nvPr/>
            </p:nvSpPr>
            <p:spPr>
              <a:xfrm>
                <a:off x="-1499146" y="3153951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06" name="아래쪽 화살표 105"/>
              <p:cNvSpPr/>
              <p:nvPr/>
            </p:nvSpPr>
            <p:spPr>
              <a:xfrm>
                <a:off x="-1499146" y="3264727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07" name="아래쪽 화살표 106"/>
              <p:cNvSpPr/>
              <p:nvPr/>
            </p:nvSpPr>
            <p:spPr>
              <a:xfrm>
                <a:off x="-1499146" y="3375503"/>
                <a:ext cx="381663" cy="254442"/>
              </a:xfrm>
              <a:prstGeom prst="downArrow">
                <a:avLst>
                  <a:gd name="adj1" fmla="val 50000"/>
                  <a:gd name="adj2" fmla="val 100000"/>
                </a:avLst>
              </a:prstGeom>
              <a:solidFill>
                <a:srgbClr val="4093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6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</p:grpSp>
        <p:grpSp>
          <p:nvGrpSpPr>
            <p:cNvPr id="108" name="그룹 107"/>
            <p:cNvGrpSpPr/>
            <p:nvPr/>
          </p:nvGrpSpPr>
          <p:grpSpPr>
            <a:xfrm>
              <a:off x="7043685" y="1284692"/>
              <a:ext cx="1128031" cy="896603"/>
              <a:chOff x="265516" y="2436599"/>
              <a:chExt cx="998227" cy="793430"/>
            </a:xfrm>
          </p:grpSpPr>
          <p:sp>
            <p:nvSpPr>
              <p:cNvPr id="109" name="순서도: 데이터 108"/>
              <p:cNvSpPr/>
              <p:nvPr/>
            </p:nvSpPr>
            <p:spPr>
              <a:xfrm>
                <a:off x="440783" y="2658529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103313" tIns="51643" rIns="103313" bIns="51643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208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10" name="순서도: 데이터 109"/>
              <p:cNvSpPr/>
              <p:nvPr/>
            </p:nvSpPr>
            <p:spPr>
              <a:xfrm>
                <a:off x="403469" y="2584553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103313" tIns="51643" rIns="103313" bIns="51643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208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11" name="순서도: 데이터 110"/>
              <p:cNvSpPr/>
              <p:nvPr/>
            </p:nvSpPr>
            <p:spPr>
              <a:xfrm>
                <a:off x="366156" y="2510576"/>
                <a:ext cx="822960" cy="571500"/>
              </a:xfrm>
              <a:prstGeom prst="flowChartInputOutput">
                <a:avLst/>
              </a:prstGeom>
              <a:solidFill>
                <a:srgbClr val="FCFCFC"/>
              </a:solidFill>
              <a:ln w="12700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103313" tIns="51643" rIns="103313" bIns="51643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Font typeface="Arial"/>
                  <a:buNone/>
                </a:pPr>
                <a:endParaRPr lang="ko-KR" altLang="en-US" sz="208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grpSp>
            <p:nvGrpSpPr>
              <p:cNvPr id="112" name="그룹 111"/>
              <p:cNvGrpSpPr/>
              <p:nvPr/>
            </p:nvGrpSpPr>
            <p:grpSpPr>
              <a:xfrm>
                <a:off x="265516" y="2436599"/>
                <a:ext cx="949614" cy="571500"/>
                <a:chOff x="2573193" y="1546860"/>
                <a:chExt cx="949614" cy="571500"/>
              </a:xfrm>
            </p:grpSpPr>
            <p:sp>
              <p:nvSpPr>
                <p:cNvPr id="113" name="순서도: 데이터 112"/>
                <p:cNvSpPr/>
                <p:nvPr/>
              </p:nvSpPr>
              <p:spPr>
                <a:xfrm>
                  <a:off x="2636520" y="1546860"/>
                  <a:ext cx="822960" cy="571500"/>
                </a:xfrm>
                <a:prstGeom prst="flowChartInputOutput">
                  <a:avLst/>
                </a:prstGeom>
                <a:solidFill>
                  <a:srgbClr val="FCFCFC"/>
                </a:solidFill>
                <a:ln w="12700" cap="flat" cmpd="sng">
                  <a:solidFill>
                    <a:srgbClr val="42998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103313" tIns="51643" rIns="103313" bIns="51643" anchor="ctr" anchorCtr="0">
                  <a:noAutofit/>
                </a:bodyPr>
                <a:lstStyle/>
                <a:p>
                  <a:pPr algn="ctr">
                    <a:buClr>
                      <a:srgbClr val="000000"/>
                    </a:buClr>
                    <a:buFont typeface="Arial"/>
                    <a:buNone/>
                  </a:pPr>
                  <a:endParaRPr lang="ko-KR" altLang="en-US" sz="208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114" name="Google Shape;407;p13"/>
                <p:cNvSpPr txBox="1"/>
                <p:nvPr/>
              </p:nvSpPr>
              <p:spPr>
                <a:xfrm>
                  <a:off x="2573193" y="1715933"/>
                  <a:ext cx="949614" cy="25395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03313" tIns="51643" rIns="103313" bIns="51643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lvl="0" algn="ctr"/>
                  <a:r>
                    <a:rPr lang="en-US" altLang="ko-KR" sz="1187" dirty="0">
                      <a:solidFill>
                        <a:srgbClr val="40937D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STP</a:t>
                  </a:r>
                </a:p>
              </p:txBody>
            </p:sp>
          </p:grpSp>
        </p:grpSp>
        <p:pic>
          <p:nvPicPr>
            <p:cNvPr id="115" name="그림 1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6836" y="1168481"/>
              <a:ext cx="1814485" cy="1074676"/>
            </a:xfrm>
            <a:prstGeom prst="rect">
              <a:avLst/>
            </a:prstGeom>
          </p:spPr>
        </p:pic>
        <p:pic>
          <p:nvPicPr>
            <p:cNvPr id="116" name="그림 1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91776" y="1168481"/>
              <a:ext cx="1794837" cy="1074676"/>
            </a:xfrm>
            <a:prstGeom prst="rect">
              <a:avLst/>
            </a:prstGeom>
          </p:spPr>
        </p:pic>
        <p:pic>
          <p:nvPicPr>
            <p:cNvPr id="117" name="그림 1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87446" y="1183736"/>
              <a:ext cx="1666505" cy="1059421"/>
            </a:xfrm>
            <a:prstGeom prst="rect">
              <a:avLst/>
            </a:prstGeom>
          </p:spPr>
        </p:pic>
        <p:cxnSp>
          <p:nvCxnSpPr>
            <p:cNvPr id="118" name="직선 화살표 연결선 117"/>
            <p:cNvCxnSpPr/>
            <p:nvPr/>
          </p:nvCxnSpPr>
          <p:spPr>
            <a:xfrm>
              <a:off x="6170229" y="1222830"/>
              <a:ext cx="0" cy="1020327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9" name="표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557664"/>
              </p:ext>
            </p:extLst>
          </p:nvPr>
        </p:nvGraphicFramePr>
        <p:xfrm>
          <a:off x="390509" y="2960978"/>
          <a:ext cx="793166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2915">
                  <a:extLst>
                    <a:ext uri="{9D8B030D-6E8A-4147-A177-3AD203B41FA5}">
                      <a16:colId xmlns:a16="http://schemas.microsoft.com/office/drawing/2014/main" val="3856426442"/>
                    </a:ext>
                  </a:extLst>
                </a:gridCol>
                <a:gridCol w="1982915">
                  <a:extLst>
                    <a:ext uri="{9D8B030D-6E8A-4147-A177-3AD203B41FA5}">
                      <a16:colId xmlns:a16="http://schemas.microsoft.com/office/drawing/2014/main" val="2319103844"/>
                    </a:ext>
                  </a:extLst>
                </a:gridCol>
                <a:gridCol w="1982915">
                  <a:extLst>
                    <a:ext uri="{9D8B030D-6E8A-4147-A177-3AD203B41FA5}">
                      <a16:colId xmlns:a16="http://schemas.microsoft.com/office/drawing/2014/main" val="1491184555"/>
                    </a:ext>
                  </a:extLst>
                </a:gridCol>
                <a:gridCol w="1982915">
                  <a:extLst>
                    <a:ext uri="{9D8B030D-6E8A-4147-A177-3AD203B41FA5}">
                      <a16:colId xmlns:a16="http://schemas.microsoft.com/office/drawing/2014/main" val="30801832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아이템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형상 수집 현황</a:t>
                      </a: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스킨 수집 현황</a:t>
                      </a: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케이스 수집 현황</a:t>
                      </a: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0726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메인 트림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43 (21%)</a:t>
                      </a: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약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570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1556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센터 트림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37 (18%)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9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암레스트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36 (18%)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150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어퍼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트림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30 (10%)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-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725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로어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트림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20 (10%)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42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가니쉬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20 (10%)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기타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맵포켓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,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풀핸들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등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18(9%)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0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합계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204 (100%)</a:t>
                      </a:r>
                    </a:p>
                    <a:p>
                      <a:pPr algn="ctr" latinLnBrk="1"/>
                      <a:r>
                        <a:rPr lang="en-US" altLang="ko-KR" sz="3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(7</a:t>
                      </a:r>
                      <a:r>
                        <a:rPr lang="ko-KR" altLang="en-US" sz="3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월 말 완료 예정 포함</a:t>
                      </a:r>
                      <a:r>
                        <a:rPr lang="en-US" altLang="ko-KR" sz="3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)</a:t>
                      </a:r>
                      <a:endParaRPr lang="ko-KR" altLang="en-US" sz="3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31</a:t>
                      </a:r>
                    </a:p>
                    <a:p>
                      <a:pPr algn="ctr" latinLnBrk="1"/>
                      <a:r>
                        <a:rPr lang="en-US" altLang="ko-KR" sz="3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(~7/22</a:t>
                      </a:r>
                      <a:r>
                        <a:rPr lang="en-US" altLang="ko-KR" sz="300" b="0" baseline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</a:t>
                      </a:r>
                      <a:r>
                        <a:rPr lang="ko-KR" altLang="en-US" sz="300" b="0" baseline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완료 기준</a:t>
                      </a:r>
                      <a:r>
                        <a:rPr lang="en-US" altLang="ko-KR" sz="300" b="0" baseline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)</a:t>
                      </a:r>
                      <a:endParaRPr lang="ko-KR" altLang="en-US" sz="3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570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4299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7851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2.7.1 Skin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모델 추출 프로세스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ECAC37D-047D-4DFF-A5CC-64013B94AD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40" y="1743786"/>
            <a:ext cx="5646160" cy="305833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1" name="직사각형 10"/>
          <p:cNvSpPr/>
          <p:nvPr/>
        </p:nvSpPr>
        <p:spPr>
          <a:xfrm>
            <a:off x="345989" y="672650"/>
            <a:ext cx="2805127" cy="9694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오리지널 </a:t>
            </a:r>
            <a:r>
              <a:rPr lang="en-US" altLang="ko-KR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 import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진행 전의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[BEFORE]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import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스킨 </a:t>
            </a:r>
            <a:r>
              <a:rPr lang="ko-KR" altLang="en-US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지오메트리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import</a:t>
            </a:r>
          </a:p>
        </p:txBody>
      </p:sp>
    </p:spTree>
    <p:extLst>
      <p:ext uri="{BB962C8B-B14F-4D97-AF65-F5344CB8AC3E}">
        <p14:creationId xmlns:p14="http://schemas.microsoft.com/office/powerpoint/2010/main" val="519501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2.7.2 Skin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모델 추출 프로세스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1479041" y="1860602"/>
            <a:ext cx="5667769" cy="2797707"/>
            <a:chOff x="747768" y="2249662"/>
            <a:chExt cx="7557025" cy="3730276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EECAC37D-047D-4DFF-A5CC-64013B94A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47768" y="2249662"/>
              <a:ext cx="7557025" cy="3730276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133833E7-8F41-44C3-A1E8-A556B87A5F57}"/>
                </a:ext>
              </a:extLst>
            </p:cNvPr>
            <p:cNvSpPr/>
            <p:nvPr/>
          </p:nvSpPr>
          <p:spPr>
            <a:xfrm>
              <a:off x="3734192" y="4649326"/>
              <a:ext cx="2664296" cy="79208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35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345989" y="623292"/>
            <a:ext cx="2702984" cy="1041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데이터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Scale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조정</a:t>
            </a:r>
            <a:endParaRPr lang="en-US" altLang="ko-KR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Scale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패널을 통해 모델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scale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조정</a:t>
            </a:r>
            <a:b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·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재료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DB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기준 </a:t>
            </a:r>
            <a:r>
              <a:rPr lang="ko-KR" altLang="en-US" sz="9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수축률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11/1000</a:t>
            </a:r>
            <a:b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· Origin Node :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해당 모델의 중심부근 </a:t>
            </a:r>
            <a:r>
              <a:rPr lang="ko-KR" altLang="en-US" sz="9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노드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선택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8642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2.7.3 Skin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모델 추출 프로세스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CB2351DB-6DDF-4859-BA38-DDC644751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78" y="1646250"/>
            <a:ext cx="2958170" cy="197211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D929AF84-EE25-449D-A502-FDCF85E7B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562" y="1646250"/>
            <a:ext cx="2958170" cy="197211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9" name="화살표: 오른쪽 9">
            <a:extLst>
              <a:ext uri="{FF2B5EF4-FFF2-40B4-BE49-F238E27FC236}">
                <a16:creationId xmlns:a16="http://schemas.microsoft.com/office/drawing/2014/main" id="{36E1723B-3B54-4978-A9D1-C8663AEACE0F}"/>
              </a:ext>
            </a:extLst>
          </p:cNvPr>
          <p:cNvSpPr/>
          <p:nvPr/>
        </p:nvSpPr>
        <p:spPr>
          <a:xfrm>
            <a:off x="4484226" y="2594324"/>
            <a:ext cx="198457" cy="15524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74564" y="616228"/>
            <a:ext cx="3974165" cy="9925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SKIN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 재외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삭제</a:t>
            </a:r>
            <a:endParaRPr lang="en-US" altLang="ko-KR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Mask panel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이용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SKIN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hide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· 2d faces </a:t>
            </a:r>
            <a:r>
              <a:rPr lang="en-US" altLang="ko-KR" sz="9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ext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옵션을 이용하면 일괄적으로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skin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부분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선택이 용이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SKIN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 제외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76565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2.7.4 Skin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모델 추출 프로세스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CB2351DB-6DDF-4859-BA38-DDC644751F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574" y="2205639"/>
            <a:ext cx="3087251" cy="179902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D929AF84-EE25-449D-A502-FDCF85E7B8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90318" y="2205639"/>
            <a:ext cx="3087251" cy="179902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9" name="화살표: 오른쪽 9">
            <a:extLst>
              <a:ext uri="{FF2B5EF4-FFF2-40B4-BE49-F238E27FC236}">
                <a16:creationId xmlns:a16="http://schemas.microsoft.com/office/drawing/2014/main" id="{36E1723B-3B54-4978-A9D1-C8663AEACE0F}"/>
              </a:ext>
            </a:extLst>
          </p:cNvPr>
          <p:cNvSpPr/>
          <p:nvPr/>
        </p:nvSpPr>
        <p:spPr>
          <a:xfrm>
            <a:off x="4442514" y="3024141"/>
            <a:ext cx="207116" cy="16201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74564" y="623292"/>
            <a:ext cx="4023858" cy="1179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SKIN geometry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비교 및 수정</a:t>
            </a:r>
            <a:endParaRPr lang="en-US" altLang="ko-KR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- </a:t>
            </a:r>
            <a:r>
              <a:rPr lang="en-US" altLang="ko-KR" sz="9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Midsurface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이기 때문에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geometry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와 위치 차이 발생함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넓은 면을 기준으로 간격 측정</a:t>
            </a:r>
            <a:b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·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아래 모델 기준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1.097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측정 간격을 기준으로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를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offset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하여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geometry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와 유사하게 형상 수정</a:t>
            </a:r>
          </a:p>
        </p:txBody>
      </p:sp>
    </p:spTree>
    <p:extLst>
      <p:ext uri="{BB962C8B-B14F-4D97-AF65-F5344CB8AC3E}">
        <p14:creationId xmlns:p14="http://schemas.microsoft.com/office/powerpoint/2010/main" val="4111262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395957" y="1570881"/>
            <a:ext cx="3548325" cy="1360376"/>
            <a:chOff x="3520058" y="2510945"/>
            <a:chExt cx="4967654" cy="1904527"/>
          </a:xfrm>
        </p:grpSpPr>
        <p:sp>
          <p:nvSpPr>
            <p:cNvPr id="2" name="TextBox 1"/>
            <p:cNvSpPr txBox="1"/>
            <p:nvPr/>
          </p:nvSpPr>
          <p:spPr>
            <a:xfrm>
              <a:off x="4344337" y="3305833"/>
              <a:ext cx="3097114" cy="1109639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7291" tIns="134114" rIns="25546" anchor="t" anchorCtr="0"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>
              <a:defPPr>
                <a:defRPr lang="ko-KR"/>
              </a:defPPr>
              <a:lvl1pPr algn="l" defTabSz="995344" latinLnBrk="0">
                <a:lnSpc>
                  <a:spcPct val="150000"/>
                </a:lnSpc>
                <a:spcBef>
                  <a:spcPts val="0"/>
                </a:spcBef>
                <a:buClr>
                  <a:schemeClr val="bg1">
                    <a:lumMod val="75000"/>
                  </a:schemeClr>
                </a:buClr>
                <a:buSzPct val="110000"/>
                <a:defRPr sz="1600" b="0" spc="-99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나눔바른고딕" pitchFamily="50" charset="-127"/>
                  <a:ea typeface="나눔바른고딕" pitchFamily="50" charset="-127"/>
                </a:defRPr>
              </a:lvl1pPr>
            </a:lstStyle>
            <a:p>
              <a:pPr>
                <a:defRPr/>
              </a:pP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01.  AI</a:t>
              </a:r>
              <a:r>
                <a:rPr lang="ko-KR" altLang="en-US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모델 개발 계획</a:t>
              </a:r>
              <a:endParaRPr lang="en-US" altLang="ko-KR" sz="1286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>
                <a:defRPr/>
              </a:pP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02.  Preprocessing</a:t>
              </a:r>
              <a:r>
                <a:rPr lang="ko-KR" altLang="en-US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</a:t>
              </a: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and</a:t>
              </a:r>
              <a:r>
                <a:rPr lang="ko-KR" altLang="en-US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</a:t>
              </a: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AI</a:t>
              </a:r>
              <a:b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</a:b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        modeling summary</a:t>
              </a:r>
            </a:p>
            <a:p>
              <a:pPr>
                <a:defRPr/>
              </a:pPr>
              <a:endParaRPr lang="en-US" altLang="ko-KR" sz="1286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>
                <a:defRPr/>
              </a:pPr>
              <a:r>
                <a:rPr lang="en-US" altLang="ko-KR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CAD </a:t>
              </a:r>
              <a:r>
                <a:rPr lang="ko-KR" altLang="en-US" sz="1286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형상에 대한 예측</a:t>
              </a:r>
              <a:endParaRPr lang="en-US" altLang="ko-KR" sz="1286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520058" y="2510945"/>
              <a:ext cx="4967654" cy="914614"/>
              <a:chOff x="3520058" y="2510945"/>
              <a:chExt cx="4967654" cy="914614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4355774" y="2558180"/>
                <a:ext cx="4131938" cy="732508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defTabSz="681444">
                  <a:buClr>
                    <a:srgbClr val="32A3D7"/>
                  </a:buClr>
                  <a:buSzPct val="90000"/>
                </a:pPr>
                <a:r>
                  <a:rPr lang="ko-KR" altLang="en-US" sz="28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엔지니어링과 </a:t>
                </a:r>
                <a:r>
                  <a:rPr lang="en-US" altLang="ko-KR" sz="28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AI </a:t>
                </a:r>
                <a:r>
                  <a:rPr lang="ko-KR" altLang="en-US" sz="28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예측</a:t>
                </a:r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3520058" y="2510945"/>
                <a:ext cx="883474" cy="91461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r>
                  <a:rPr lang="en-US" altLang="ko-KR" sz="40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30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III</a:t>
                </a:r>
                <a:endParaRPr lang="ko-KR" altLang="en-US" sz="4024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000">
                        <a:srgbClr val="82BF25"/>
                      </a:gs>
                      <a:gs pos="100000">
                        <a:srgbClr val="003994"/>
                      </a:gs>
                    </a:gsLst>
                    <a:lin ang="30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4266071" y="3102317"/>
                <a:ext cx="166964" cy="166964"/>
              </a:xfrm>
              <a:prstGeom prst="line">
                <a:avLst/>
              </a:prstGeom>
              <a:ln w="15875">
                <a:solidFill>
                  <a:srgbClr val="82BF2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2757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idx="4294967295"/>
          </p:nvPr>
        </p:nvSpPr>
        <p:spPr>
          <a:xfrm>
            <a:off x="2125076" y="390180"/>
            <a:ext cx="1968500" cy="569677"/>
          </a:xfrm>
          <a:prstGeom prst="rect">
            <a:avLst/>
          </a:prstGeom>
        </p:spPr>
        <p:txBody>
          <a:bodyPr anchor="ctr"/>
          <a:lstStyle/>
          <a:p>
            <a:r>
              <a:rPr lang="en-US" altLang="ko-KR" sz="2400" b="1" dirty="0">
                <a:solidFill>
                  <a:srgbClr val="42998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Contents</a:t>
            </a:r>
            <a:endParaRPr lang="ko-KR" altLang="en-US" sz="2400" b="1" dirty="0">
              <a:solidFill>
                <a:srgbClr val="42998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FAC7DE-8F1B-4574-91CD-A3D51897D2EB}"/>
              </a:ext>
            </a:extLst>
          </p:cNvPr>
          <p:cNvGrpSpPr/>
          <p:nvPr/>
        </p:nvGrpSpPr>
        <p:grpSpPr>
          <a:xfrm>
            <a:off x="3093160" y="1094660"/>
            <a:ext cx="4565667" cy="3579681"/>
            <a:chOff x="2540021" y="1094660"/>
            <a:chExt cx="3665600" cy="3579681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A47BA094-1E91-4522-A1B0-6AE5F2D31D92}"/>
                </a:ext>
              </a:extLst>
            </p:cNvPr>
            <p:cNvGrpSpPr/>
            <p:nvPr/>
          </p:nvGrpSpPr>
          <p:grpSpPr>
            <a:xfrm>
              <a:off x="2938380" y="1094660"/>
              <a:ext cx="3267241" cy="3548100"/>
              <a:chOff x="2292219" y="1130939"/>
              <a:chExt cx="3267241" cy="3548100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7D7A3D35-5B06-4166-87D8-3545C3B86193}"/>
                  </a:ext>
                </a:extLst>
              </p:cNvPr>
              <p:cNvSpPr/>
              <p:nvPr/>
            </p:nvSpPr>
            <p:spPr>
              <a:xfrm>
                <a:off x="2292219" y="4295344"/>
                <a:ext cx="1881837" cy="3836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활용방안</a:t>
                </a:r>
                <a:r>
                  <a:rPr lang="en-US" altLang="ko-KR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(</a:t>
                </a:r>
                <a:r>
                  <a:rPr lang="ko-KR" altLang="en-US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입력</a:t>
                </a:r>
                <a:r>
                  <a:rPr lang="en-US" altLang="ko-KR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,</a:t>
                </a:r>
                <a:r>
                  <a:rPr lang="ko-KR" altLang="en-US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예측결과 도출</a:t>
                </a:r>
                <a:r>
                  <a:rPr lang="en-US" altLang="ko-KR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)</a:t>
                </a:r>
              </a:p>
            </p:txBody>
          </p:sp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9FBE171-0C68-4176-9A2E-28F3080729BD}"/>
                  </a:ext>
                </a:extLst>
              </p:cNvPr>
              <p:cNvGrpSpPr/>
              <p:nvPr/>
            </p:nvGrpSpPr>
            <p:grpSpPr>
              <a:xfrm>
                <a:off x="2292219" y="1130939"/>
                <a:ext cx="1226759" cy="934422"/>
                <a:chOff x="533301" y="2204470"/>
                <a:chExt cx="1226759" cy="934422"/>
              </a:xfrm>
            </p:grpSpPr>
            <p:sp>
              <p:nvSpPr>
                <p:cNvPr id="3" name="직사각형 2">
                  <a:extLst>
                    <a:ext uri="{FF2B5EF4-FFF2-40B4-BE49-F238E27FC236}">
                      <a16:creationId xmlns:a16="http://schemas.microsoft.com/office/drawing/2014/main" id="{FD1E244F-60EB-4AA8-870E-FD41B5452CCB}"/>
                    </a:ext>
                  </a:extLst>
                </p:cNvPr>
                <p:cNvSpPr/>
                <p:nvPr/>
              </p:nvSpPr>
              <p:spPr>
                <a:xfrm>
                  <a:off x="533301" y="2204470"/>
                  <a:ext cx="1226759" cy="38856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서연이화 사업개요</a:t>
                  </a:r>
                  <a:endParaRPr lang="en-US" altLang="ko-KR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8832B332-4129-4AA2-AC84-6D486830BEA9}"/>
                    </a:ext>
                  </a:extLst>
                </p:cNvPr>
                <p:cNvSpPr/>
                <p:nvPr/>
              </p:nvSpPr>
              <p:spPr>
                <a:xfrm>
                  <a:off x="728034" y="2538728"/>
                  <a:ext cx="715824" cy="60016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사업 배경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사업 목표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</p:grp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F89B39D1-AA04-406F-BBDC-A4A8BCBDF7C7}"/>
                  </a:ext>
                </a:extLst>
              </p:cNvPr>
              <p:cNvGrpSpPr/>
              <p:nvPr/>
            </p:nvGrpSpPr>
            <p:grpSpPr>
              <a:xfrm>
                <a:off x="2292219" y="2101102"/>
                <a:ext cx="3267241" cy="1188338"/>
                <a:chOff x="2557243" y="2204470"/>
                <a:chExt cx="3267241" cy="1188338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8320989C-7FD0-4ACD-831C-C0ADDB28E62A}"/>
                    </a:ext>
                  </a:extLst>
                </p:cNvPr>
                <p:cNvSpPr/>
                <p:nvPr/>
              </p:nvSpPr>
              <p:spPr>
                <a:xfrm>
                  <a:off x="2557243" y="2204470"/>
                  <a:ext cx="3267241" cy="38369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빅데이터와 </a:t>
                  </a:r>
                  <a:r>
                    <a:rPr lang="en-US" altLang="ko-KR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CAD </a:t>
                  </a:r>
                  <a:r>
                    <a:rPr lang="ko-KR" altLang="en-US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형상의 데이터베이스화</a:t>
                  </a:r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8C33FD25-37BE-4B5A-B385-23DA5312F20F}"/>
                    </a:ext>
                  </a:extLst>
                </p:cNvPr>
                <p:cNvSpPr/>
                <p:nvPr/>
              </p:nvSpPr>
              <p:spPr>
                <a:xfrm>
                  <a:off x="2757933" y="2538728"/>
                  <a:ext cx="1569098" cy="85408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빅데이터에 대하여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Splunk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의 빅데이터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CAD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형상의 데이터베이스화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F60B1542-AF09-4BB2-B199-A9252283E5D4}"/>
                  </a:ext>
                </a:extLst>
              </p:cNvPr>
              <p:cNvGrpSpPr/>
              <p:nvPr/>
            </p:nvGrpSpPr>
            <p:grpSpPr>
              <a:xfrm>
                <a:off x="2292219" y="3325181"/>
                <a:ext cx="1481124" cy="934422"/>
                <a:chOff x="6148922" y="2204470"/>
                <a:chExt cx="1481124" cy="934422"/>
              </a:xfrm>
            </p:grpSpPr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65795BAA-4180-409E-868B-90BB7D3149D2}"/>
                    </a:ext>
                  </a:extLst>
                </p:cNvPr>
                <p:cNvSpPr/>
                <p:nvPr/>
              </p:nvSpPr>
              <p:spPr>
                <a:xfrm>
                  <a:off x="6148922" y="2204470"/>
                  <a:ext cx="1397929" cy="38369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엔지니어링과 </a:t>
                  </a:r>
                  <a:r>
                    <a:rPr lang="en-US" altLang="ko-KR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AI </a:t>
                  </a:r>
                  <a:r>
                    <a:rPr lang="ko-KR" altLang="en-US" sz="14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예측</a:t>
                  </a:r>
                  <a:endParaRPr lang="en-US" altLang="ko-KR" sz="14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2ED030B7-E053-4FDB-9BE3-ED87FAD11579}"/>
                    </a:ext>
                  </a:extLst>
                </p:cNvPr>
                <p:cNvSpPr/>
                <p:nvPr/>
              </p:nvSpPr>
              <p:spPr>
                <a:xfrm>
                  <a:off x="6342798" y="2538728"/>
                  <a:ext cx="1287248" cy="60016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AI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의</a:t>
                  </a: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개념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ko-KR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• CAD </a:t>
                  </a:r>
                  <a:r>
                    <a:rPr lang="ko-KR" altLang="en-US" sz="1100" dirty="0"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형상에 대한 예측</a:t>
                  </a:r>
                  <a:endParaRPr lang="en-US" altLang="ko-KR" sz="1100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AB3CE1B-9D60-438F-AAF1-D0699902C913}"/>
                </a:ext>
              </a:extLst>
            </p:cNvPr>
            <p:cNvGrpSpPr/>
            <p:nvPr/>
          </p:nvGrpSpPr>
          <p:grpSpPr>
            <a:xfrm>
              <a:off x="2540021" y="1133512"/>
              <a:ext cx="384244" cy="366965"/>
              <a:chOff x="852212" y="1388761"/>
              <a:chExt cx="384244" cy="366965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69CF9A82-6198-4111-82CF-293C6737B089}"/>
                  </a:ext>
                </a:extLst>
              </p:cNvPr>
              <p:cNvSpPr/>
              <p:nvPr/>
            </p:nvSpPr>
            <p:spPr>
              <a:xfrm>
                <a:off x="852212" y="1388761"/>
                <a:ext cx="375577" cy="3669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53654" tIns="0" rIns="53654" bIns="0" rtlCol="0" anchor="ctr">
                <a:noAutofit/>
              </a:bodyPr>
              <a:lstStyle/>
              <a:p>
                <a:pPr algn="ctr"/>
                <a:r>
                  <a:rPr lang="en-US" altLang="ko-KR" sz="2000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3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27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</a:t>
                </a:r>
                <a:endParaRPr lang="ko-KR" altLang="en-US" sz="200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3000">
                        <a:srgbClr val="82BF25"/>
                      </a:gs>
                      <a:gs pos="100000">
                        <a:srgbClr val="003994"/>
                      </a:gs>
                    </a:gsLst>
                    <a:lin ang="27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8A71EFD-4273-45AB-8B2F-44A8E92EA478}"/>
                  </a:ext>
                </a:extLst>
              </p:cNvPr>
              <p:cNvCxnSpPr/>
              <p:nvPr/>
            </p:nvCxnSpPr>
            <p:spPr>
              <a:xfrm flipH="1">
                <a:off x="1155975" y="1606309"/>
                <a:ext cx="80481" cy="80481"/>
              </a:xfrm>
              <a:prstGeom prst="line">
                <a:avLst/>
              </a:prstGeom>
              <a:ln w="15875">
                <a:gradFill>
                  <a:gsLst>
                    <a:gs pos="0">
                      <a:srgbClr val="82BF25"/>
                    </a:gs>
                    <a:gs pos="100000">
                      <a:srgbClr val="003994"/>
                    </a:gs>
                  </a:gsLst>
                  <a:lin ang="66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DBFD8DC2-89C3-436D-8C14-9C0187EB02F3}"/>
                </a:ext>
              </a:extLst>
            </p:cNvPr>
            <p:cNvGrpSpPr/>
            <p:nvPr/>
          </p:nvGrpSpPr>
          <p:grpSpPr>
            <a:xfrm>
              <a:off x="2540021" y="2111389"/>
              <a:ext cx="384244" cy="366965"/>
              <a:chOff x="1659433" y="2275880"/>
              <a:chExt cx="384244" cy="366965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03103220-9292-4E47-B4FE-4FAD830A3695}"/>
                  </a:ext>
                </a:extLst>
              </p:cNvPr>
              <p:cNvSpPr/>
              <p:nvPr/>
            </p:nvSpPr>
            <p:spPr>
              <a:xfrm>
                <a:off x="1659433" y="2275880"/>
                <a:ext cx="375577" cy="3669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53654" tIns="0" rIns="53654" bIns="0" rtlCol="0" anchor="ctr">
                <a:noAutofit/>
              </a:bodyPr>
              <a:lstStyle/>
              <a:p>
                <a:pPr algn="ctr"/>
                <a:r>
                  <a:rPr lang="en-US" altLang="ko-KR" sz="2000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3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27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II</a:t>
                </a:r>
                <a:endParaRPr lang="ko-KR" altLang="en-US" sz="200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3000">
                        <a:srgbClr val="82BF25"/>
                      </a:gs>
                      <a:gs pos="100000">
                        <a:srgbClr val="003994"/>
                      </a:gs>
                    </a:gsLst>
                    <a:lin ang="27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43CDDE12-CB01-436A-AE5A-405FE94A5A32}"/>
                  </a:ext>
                </a:extLst>
              </p:cNvPr>
              <p:cNvCxnSpPr/>
              <p:nvPr/>
            </p:nvCxnSpPr>
            <p:spPr>
              <a:xfrm flipH="1">
                <a:off x="1963196" y="2493428"/>
                <a:ext cx="80481" cy="80481"/>
              </a:xfrm>
              <a:prstGeom prst="line">
                <a:avLst/>
              </a:prstGeom>
              <a:ln w="15875">
                <a:gradFill>
                  <a:gsLst>
                    <a:gs pos="0">
                      <a:srgbClr val="82BF25"/>
                    </a:gs>
                    <a:gs pos="100000">
                      <a:srgbClr val="003994"/>
                    </a:gs>
                  </a:gsLst>
                  <a:lin ang="66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4357D9F4-11AA-41B6-B206-867ED867A50A}"/>
                </a:ext>
              </a:extLst>
            </p:cNvPr>
            <p:cNvGrpSpPr/>
            <p:nvPr/>
          </p:nvGrpSpPr>
          <p:grpSpPr>
            <a:xfrm>
              <a:off x="2540021" y="3339386"/>
              <a:ext cx="384244" cy="366965"/>
              <a:chOff x="1471645" y="3380677"/>
              <a:chExt cx="384244" cy="36696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A48DE654-C444-46F5-95B9-88BFB3A1B0A6}"/>
                  </a:ext>
                </a:extLst>
              </p:cNvPr>
              <p:cNvSpPr/>
              <p:nvPr/>
            </p:nvSpPr>
            <p:spPr>
              <a:xfrm>
                <a:off x="1471645" y="3380677"/>
                <a:ext cx="375577" cy="3669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53654" tIns="0" rIns="53654" bIns="0" rtlCol="0" anchor="ctr">
                <a:noAutofit/>
              </a:bodyPr>
              <a:lstStyle/>
              <a:p>
                <a:pPr algn="ctr"/>
                <a:r>
                  <a:rPr lang="en-US" altLang="ko-KR" sz="2000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3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27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III</a:t>
                </a:r>
                <a:endParaRPr lang="ko-KR" altLang="en-US" sz="200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3000">
                        <a:srgbClr val="82BF25"/>
                      </a:gs>
                      <a:gs pos="100000">
                        <a:srgbClr val="003994"/>
                      </a:gs>
                    </a:gsLst>
                    <a:lin ang="27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79EE1A07-EB75-4FC4-93EE-08EE8FF79F22}"/>
                  </a:ext>
                </a:extLst>
              </p:cNvPr>
              <p:cNvCxnSpPr/>
              <p:nvPr/>
            </p:nvCxnSpPr>
            <p:spPr>
              <a:xfrm flipH="1">
                <a:off x="1775408" y="3598225"/>
                <a:ext cx="80481" cy="80481"/>
              </a:xfrm>
              <a:prstGeom prst="line">
                <a:avLst/>
              </a:prstGeom>
              <a:ln w="15875">
                <a:gradFill>
                  <a:gsLst>
                    <a:gs pos="0">
                      <a:srgbClr val="82BF25"/>
                    </a:gs>
                    <a:gs pos="100000">
                      <a:srgbClr val="003994"/>
                    </a:gs>
                  </a:gsLst>
                  <a:lin ang="66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F85972B-B733-49AA-B91F-2C4A42161001}"/>
                </a:ext>
              </a:extLst>
            </p:cNvPr>
            <p:cNvGrpSpPr/>
            <p:nvPr/>
          </p:nvGrpSpPr>
          <p:grpSpPr>
            <a:xfrm>
              <a:off x="2540021" y="4307376"/>
              <a:ext cx="384244" cy="366965"/>
              <a:chOff x="2789168" y="4307367"/>
              <a:chExt cx="384244" cy="366965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FAF3FCD9-E279-42C4-B357-9FDF40396404}"/>
                  </a:ext>
                </a:extLst>
              </p:cNvPr>
              <p:cNvSpPr/>
              <p:nvPr/>
            </p:nvSpPr>
            <p:spPr>
              <a:xfrm>
                <a:off x="2789168" y="4307367"/>
                <a:ext cx="375577" cy="3669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53654" tIns="0" rIns="53654" bIns="0" rtlCol="0" anchor="ctr">
                <a:noAutofit/>
              </a:bodyPr>
              <a:lstStyle/>
              <a:p>
                <a:pPr algn="ctr"/>
                <a:r>
                  <a:rPr lang="en-US" altLang="ko-KR" sz="2000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3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27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IV</a:t>
                </a:r>
                <a:endParaRPr lang="ko-KR" altLang="en-US" sz="200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3000">
                        <a:srgbClr val="82BF25"/>
                      </a:gs>
                      <a:gs pos="100000">
                        <a:srgbClr val="003994"/>
                      </a:gs>
                    </a:gsLst>
                    <a:lin ang="27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C0171CA3-E74D-412A-AF23-8F2F9B34CA48}"/>
                  </a:ext>
                </a:extLst>
              </p:cNvPr>
              <p:cNvCxnSpPr/>
              <p:nvPr/>
            </p:nvCxnSpPr>
            <p:spPr>
              <a:xfrm flipH="1">
                <a:off x="3092931" y="4524915"/>
                <a:ext cx="80481" cy="80481"/>
              </a:xfrm>
              <a:prstGeom prst="line">
                <a:avLst/>
              </a:prstGeom>
              <a:ln w="15875">
                <a:gradFill>
                  <a:gsLst>
                    <a:gs pos="0">
                      <a:srgbClr val="82BF25"/>
                    </a:gs>
                    <a:gs pos="100000">
                      <a:srgbClr val="003994"/>
                    </a:gs>
                  </a:gsLst>
                  <a:lin ang="66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831804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Box 167">
            <a:extLst>
              <a:ext uri="{FF2B5EF4-FFF2-40B4-BE49-F238E27FC236}">
                <a16:creationId xmlns:a16="http://schemas.microsoft.com/office/drawing/2014/main" id="{B32C47DE-F7CA-484A-82CE-0EFB6080BA2B}"/>
              </a:ext>
            </a:extLst>
          </p:cNvPr>
          <p:cNvSpPr txBox="1"/>
          <p:nvPr/>
        </p:nvSpPr>
        <p:spPr>
          <a:xfrm>
            <a:off x="1342608" y="959654"/>
            <a:ext cx="343517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부품 성능 예측 시스템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415622" y="1268660"/>
            <a:ext cx="6128179" cy="1395472"/>
            <a:chOff x="363495" y="1665164"/>
            <a:chExt cx="8170905" cy="1860629"/>
          </a:xfrm>
        </p:grpSpPr>
        <p:sp>
          <p:nvSpPr>
            <p:cNvPr id="166" name="사각형: 둥근 모서리 165">
              <a:extLst>
                <a:ext uri="{FF2B5EF4-FFF2-40B4-BE49-F238E27FC236}">
                  <a16:creationId xmlns:a16="http://schemas.microsoft.com/office/drawing/2014/main" id="{C9CEF682-0FAD-4D6B-9F54-F648AF066EEE}"/>
                </a:ext>
              </a:extLst>
            </p:cNvPr>
            <p:cNvSpPr/>
            <p:nvPr/>
          </p:nvSpPr>
          <p:spPr>
            <a:xfrm>
              <a:off x="363495" y="1665164"/>
              <a:ext cx="8170905" cy="1860629"/>
            </a:xfrm>
            <a:prstGeom prst="roundRect">
              <a:avLst>
                <a:gd name="adj" fmla="val 8598"/>
              </a:avLst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690067" y="1969570"/>
              <a:ext cx="1713470" cy="1279581"/>
              <a:chOff x="601357" y="1876145"/>
              <a:chExt cx="1713470" cy="127958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289B70B1-82AB-448A-9E1D-775C1DBE9049}"/>
                  </a:ext>
                </a:extLst>
              </p:cNvPr>
              <p:cNvSpPr/>
              <p:nvPr/>
            </p:nvSpPr>
            <p:spPr>
              <a:xfrm>
                <a:off x="749494" y="2410048"/>
                <a:ext cx="1360191" cy="58588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AI</a:t>
                </a:r>
                <a:r>
                  <a:rPr lang="ko-KR" altLang="en-US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예측 모델</a:t>
                </a:r>
              </a:p>
            </p:txBody>
          </p:sp>
          <p:sp>
            <p:nvSpPr>
              <p:cNvPr id="169" name="사각형: 둥근 모서리 168">
                <a:extLst>
                  <a:ext uri="{FF2B5EF4-FFF2-40B4-BE49-F238E27FC236}">
                    <a16:creationId xmlns:a16="http://schemas.microsoft.com/office/drawing/2014/main" id="{CA32506D-F301-4362-A8DA-34374374F481}"/>
                  </a:ext>
                </a:extLst>
              </p:cNvPr>
              <p:cNvSpPr/>
              <p:nvPr/>
            </p:nvSpPr>
            <p:spPr>
              <a:xfrm>
                <a:off x="601357" y="1876145"/>
                <a:ext cx="1713470" cy="1279581"/>
              </a:xfrm>
              <a:prstGeom prst="roundRect">
                <a:avLst>
                  <a:gd name="adj" fmla="val 7601"/>
                </a:avLst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18" name="TextBox 217">
                <a:extLst>
                  <a:ext uri="{FF2B5EF4-FFF2-40B4-BE49-F238E27FC236}">
                    <a16:creationId xmlns:a16="http://schemas.microsoft.com/office/drawing/2014/main" id="{EC9A169B-1AB1-4137-9F1E-85DCBE41D785}"/>
                  </a:ext>
                </a:extLst>
              </p:cNvPr>
              <p:cNvSpPr txBox="1"/>
              <p:nvPr/>
            </p:nvSpPr>
            <p:spPr>
              <a:xfrm>
                <a:off x="644556" y="1915400"/>
                <a:ext cx="930546" cy="338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Python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2955601" y="1969571"/>
              <a:ext cx="5159645" cy="1279582"/>
              <a:chOff x="3119378" y="1876146"/>
              <a:chExt cx="5159645" cy="1279582"/>
            </a:xfrm>
          </p:grpSpPr>
          <p:sp>
            <p:nvSpPr>
              <p:cNvPr id="151" name="사각형: 둥근 모서리 150">
                <a:extLst>
                  <a:ext uri="{FF2B5EF4-FFF2-40B4-BE49-F238E27FC236}">
                    <a16:creationId xmlns:a16="http://schemas.microsoft.com/office/drawing/2014/main" id="{EF21117C-AF79-499E-AD49-CB0FC2FE92BA}"/>
                  </a:ext>
                </a:extLst>
              </p:cNvPr>
              <p:cNvSpPr/>
              <p:nvPr/>
            </p:nvSpPr>
            <p:spPr>
              <a:xfrm>
                <a:off x="3246474" y="2419229"/>
                <a:ext cx="1171339" cy="58588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데이터 수집 자동화</a:t>
                </a:r>
              </a:p>
            </p:txBody>
          </p:sp>
          <p:sp>
            <p:nvSpPr>
              <p:cNvPr id="152" name="사각형: 둥근 모서리 151">
                <a:extLst>
                  <a:ext uri="{FF2B5EF4-FFF2-40B4-BE49-F238E27FC236}">
                    <a16:creationId xmlns:a16="http://schemas.microsoft.com/office/drawing/2014/main" id="{5D00F798-0550-4376-8226-C0225F73A7C7}"/>
                  </a:ext>
                </a:extLst>
              </p:cNvPr>
              <p:cNvSpPr/>
              <p:nvPr/>
            </p:nvSpPr>
            <p:spPr>
              <a:xfrm>
                <a:off x="6336832" y="2419229"/>
                <a:ext cx="946755" cy="58588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3D </a:t>
                </a:r>
                <a:r>
                  <a:rPr lang="ko-KR" altLang="en-US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시각화</a:t>
                </a:r>
              </a:p>
            </p:txBody>
          </p:sp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9674FDF2-9A35-4F59-B5D1-22D773CA190C}"/>
                  </a:ext>
                </a:extLst>
              </p:cNvPr>
              <p:cNvSpPr/>
              <p:nvPr/>
            </p:nvSpPr>
            <p:spPr>
              <a:xfrm>
                <a:off x="7623206" y="2419229"/>
                <a:ext cx="544645" cy="58588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….</a:t>
                </a:r>
                <a:endPara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54" name="사각형: 둥근 모서리 153">
                <a:extLst>
                  <a:ext uri="{FF2B5EF4-FFF2-40B4-BE49-F238E27FC236}">
                    <a16:creationId xmlns:a16="http://schemas.microsoft.com/office/drawing/2014/main" id="{B7CCDD27-EFA8-4ED6-BD98-A6EC423F0FB6}"/>
                  </a:ext>
                </a:extLst>
              </p:cNvPr>
              <p:cNvSpPr/>
              <p:nvPr/>
            </p:nvSpPr>
            <p:spPr>
              <a:xfrm>
                <a:off x="4757431" y="2419229"/>
                <a:ext cx="1239783" cy="58588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데이터 </a:t>
                </a:r>
                <a:r>
                  <a:rPr lang="ko-KR" altLang="en-US" sz="900" dirty="0" err="1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전처리</a:t>
                </a:r>
                <a:r>
                  <a:rPr lang="ko-KR" altLang="en-US" sz="9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자동화</a:t>
                </a:r>
              </a:p>
            </p:txBody>
          </p:sp>
          <p:sp>
            <p:nvSpPr>
              <p:cNvPr id="170" name="사각형: 둥근 모서리 169">
                <a:extLst>
                  <a:ext uri="{FF2B5EF4-FFF2-40B4-BE49-F238E27FC236}">
                    <a16:creationId xmlns:a16="http://schemas.microsoft.com/office/drawing/2014/main" id="{7F302B39-392D-44A1-8D50-AF9BBC0D269F}"/>
                  </a:ext>
                </a:extLst>
              </p:cNvPr>
              <p:cNvSpPr/>
              <p:nvPr/>
            </p:nvSpPr>
            <p:spPr>
              <a:xfrm>
                <a:off x="3119378" y="1876146"/>
                <a:ext cx="5159645" cy="1279582"/>
              </a:xfrm>
              <a:prstGeom prst="roundRect">
                <a:avLst>
                  <a:gd name="adj" fmla="val 8134"/>
                </a:avLst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2C8F290-F7D1-42F0-894A-E37096BF2AAE}"/>
                  </a:ext>
                </a:extLst>
              </p:cNvPr>
              <p:cNvSpPr txBox="1"/>
              <p:nvPr/>
            </p:nvSpPr>
            <p:spPr>
              <a:xfrm>
                <a:off x="3164266" y="1938769"/>
                <a:ext cx="867976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Splunk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23" name="TextBox 222">
                <a:extLst>
                  <a:ext uri="{FF2B5EF4-FFF2-40B4-BE49-F238E27FC236}">
                    <a16:creationId xmlns:a16="http://schemas.microsoft.com/office/drawing/2014/main" id="{A735AD71-38B8-4E3B-A306-DC83A9B97F4F}"/>
                  </a:ext>
                </a:extLst>
              </p:cNvPr>
              <p:cNvSpPr txBox="1"/>
              <p:nvPr/>
            </p:nvSpPr>
            <p:spPr>
              <a:xfrm>
                <a:off x="4430599" y="2527503"/>
                <a:ext cx="259455" cy="33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013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+</a:t>
                </a:r>
                <a:endPara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3AA672F1-DCF7-4393-9C5D-BF974D5C76D0}"/>
                  </a:ext>
                </a:extLst>
              </p:cNvPr>
              <p:cNvSpPr txBox="1"/>
              <p:nvPr/>
            </p:nvSpPr>
            <p:spPr>
              <a:xfrm>
                <a:off x="6010000" y="2527503"/>
                <a:ext cx="259455" cy="33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013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+</a:t>
                </a:r>
                <a:endPara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0D9DF0A7-16C9-45F1-8609-383CAFB8827F}"/>
                  </a:ext>
                </a:extLst>
              </p:cNvPr>
              <p:cNvSpPr txBox="1"/>
              <p:nvPr/>
            </p:nvSpPr>
            <p:spPr>
              <a:xfrm>
                <a:off x="7296372" y="2527503"/>
                <a:ext cx="259455" cy="33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013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+</a:t>
                </a:r>
                <a:endPara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5F8E6F5B-8F41-4FCA-9849-F43088055390}"/>
                </a:ext>
              </a:extLst>
            </p:cNvPr>
            <p:cNvSpPr txBox="1"/>
            <p:nvPr/>
          </p:nvSpPr>
          <p:spPr>
            <a:xfrm>
              <a:off x="2531540" y="2424695"/>
              <a:ext cx="259455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+</a:t>
              </a:r>
              <a:endPara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89BFDB7-6783-4DE2-B462-7475F2C96C01}"/>
              </a:ext>
            </a:extLst>
          </p:cNvPr>
          <p:cNvSpPr/>
          <p:nvPr/>
        </p:nvSpPr>
        <p:spPr>
          <a:xfrm>
            <a:off x="3679008" y="3639206"/>
            <a:ext cx="1020143" cy="4394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AI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예측 모델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549421" y="3287359"/>
            <a:ext cx="1020145" cy="1143104"/>
            <a:chOff x="541894" y="4383145"/>
            <a:chExt cx="1360193" cy="1524138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7FBE6E3-E864-406B-9A14-C666A2BFE7C2}"/>
                </a:ext>
              </a:extLst>
            </p:cNvPr>
            <p:cNvSpPr/>
            <p:nvPr/>
          </p:nvSpPr>
          <p:spPr>
            <a:xfrm>
              <a:off x="541896" y="4383145"/>
              <a:ext cx="1360191" cy="5858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데이터</a:t>
              </a: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FB3FFCE-9FE1-432C-B58A-2F9BCC58733A}"/>
                </a:ext>
              </a:extLst>
            </p:cNvPr>
            <p:cNvSpPr/>
            <p:nvPr/>
          </p:nvSpPr>
          <p:spPr>
            <a:xfrm>
              <a:off x="541894" y="5321402"/>
              <a:ext cx="1360191" cy="5858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알고리즘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88D567-533E-468A-84BB-6A8EBDF84A3C}"/>
                </a:ext>
              </a:extLst>
            </p:cNvPr>
            <p:cNvSpPr txBox="1"/>
            <p:nvPr/>
          </p:nvSpPr>
          <p:spPr>
            <a:xfrm>
              <a:off x="1081735" y="4983579"/>
              <a:ext cx="280511" cy="330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013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+</a:t>
              </a:r>
              <a:endParaRPr lang="ko-KR" altLang="en-US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0302BEB3-EF6A-4B73-9AF9-D1E7A020A4F6}"/>
              </a:ext>
            </a:extLst>
          </p:cNvPr>
          <p:cNvSpPr/>
          <p:nvPr/>
        </p:nvSpPr>
        <p:spPr>
          <a:xfrm>
            <a:off x="2793402" y="3639206"/>
            <a:ext cx="746218" cy="43941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F878F7-CFB0-4D97-8568-69B5135D3F22}"/>
              </a:ext>
            </a:extLst>
          </p:cNvPr>
          <p:cNvSpPr txBox="1"/>
          <p:nvPr/>
        </p:nvSpPr>
        <p:spPr>
          <a:xfrm>
            <a:off x="1415621" y="2870730"/>
            <a:ext cx="1847345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dirty="0">
                <a:latin typeface="Rix고딕 B" panose="02020603020101020101" pitchFamily="18" charset="-127"/>
                <a:ea typeface="Rix고딕 B" panose="02020603020101020101" pitchFamily="18" charset="-127"/>
              </a:rPr>
              <a:t>AI </a:t>
            </a:r>
            <a:r>
              <a:rPr lang="ko-KR" altLang="en-US" sz="1050" dirty="0">
                <a:latin typeface="Rix고딕 B" panose="02020603020101020101" pitchFamily="18" charset="-127"/>
                <a:ea typeface="Rix고딕 B" panose="02020603020101020101" pitchFamily="18" charset="-127"/>
              </a:rPr>
              <a:t>예측 모델 이란</a:t>
            </a:r>
            <a:r>
              <a:rPr lang="en-US" altLang="ko-KR" sz="1050" dirty="0"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  <a:endParaRPr lang="ko-KR" altLang="en-US" sz="10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6F57077-509A-48F6-B8D1-D01E531FA399}"/>
              </a:ext>
            </a:extLst>
          </p:cNvPr>
          <p:cNvSpPr/>
          <p:nvPr/>
        </p:nvSpPr>
        <p:spPr>
          <a:xfrm>
            <a:off x="1415621" y="3132862"/>
            <a:ext cx="3556625" cy="1466363"/>
          </a:xfrm>
          <a:prstGeom prst="roundRect">
            <a:avLst>
              <a:gd name="adj" fmla="val 6196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9" name="제목 1"/>
          <p:cNvSpPr txBox="1">
            <a:spLocks/>
          </p:cNvSpPr>
          <p:nvPr/>
        </p:nvSpPr>
        <p:spPr bwMode="auto">
          <a:xfrm>
            <a:off x="1243013" y="68661"/>
            <a:ext cx="5513387" cy="299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708025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AI </a:t>
            </a:r>
            <a:r>
              <a:rPr lang="ko-KR" altLang="en-US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개발 계획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289173" y="443528"/>
            <a:ext cx="1861407" cy="342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부품 성능 예측 시스템 개요</a:t>
            </a:r>
          </a:p>
        </p:txBody>
      </p:sp>
    </p:spTree>
    <p:extLst>
      <p:ext uri="{BB962C8B-B14F-4D97-AF65-F5344CB8AC3E}">
        <p14:creationId xmlns:p14="http://schemas.microsoft.com/office/powerpoint/2010/main" val="3351972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E9856F-020A-4201-9864-2FCE3C913CA2}"/>
              </a:ext>
            </a:extLst>
          </p:cNvPr>
          <p:cNvGrpSpPr/>
          <p:nvPr/>
        </p:nvGrpSpPr>
        <p:grpSpPr>
          <a:xfrm>
            <a:off x="4268902" y="3482497"/>
            <a:ext cx="2290943" cy="1553421"/>
            <a:chOff x="1596123" y="2930452"/>
            <a:chExt cx="3009944" cy="2040955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5E6E650-BE96-4FD6-9A14-8BFCEF875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34503" y="3048124"/>
              <a:ext cx="2903431" cy="1923283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06E92AAE-3A12-4D62-871F-404BD2C24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6123" y="2930452"/>
              <a:ext cx="3009944" cy="235344"/>
            </a:xfrm>
            <a:prstGeom prst="rect">
              <a:avLst/>
            </a:prstGeom>
          </p:spPr>
        </p:pic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267255B4-839B-4E5E-A4FA-4F59D4F126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676" y="1922686"/>
            <a:ext cx="2500935" cy="165666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6482EF6-1505-4EAD-8177-6E3C29C331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1676" y="3692904"/>
            <a:ext cx="2794014" cy="1343014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81CB845-2ED6-47BD-9723-59FD799B8C5A}"/>
              </a:ext>
            </a:extLst>
          </p:cNvPr>
          <p:cNvSpPr txBox="1"/>
          <p:nvPr/>
        </p:nvSpPr>
        <p:spPr>
          <a:xfrm>
            <a:off x="1038695" y="670967"/>
            <a:ext cx="6460413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CNN   :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이미지나 영상 등의 데이터를 처리할 때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발생하는 문제점들을 보완한 알고리즘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이미지 분류하기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GAN   : </a:t>
            </a:r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생성적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적대 신경망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.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데이터를 스스로 생성하며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더욱 정교하고 한 가지의 신경망만</a:t>
            </a:r>
            <a:b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사용하는 것이 아닌 다양한 신경망을 사용한 알고리즘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존재하지 않는 그럴듯한 이미지 만들기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 :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인공 신경망의 한 종류로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유닛간의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연결이 순환적 구조를 갖는 특징을 갖는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YOLO :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단일 단계 방식의 객체 탐지 알고리즘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원본 이미지를 동일한 크기의 그리드로 나눈 후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</a:t>
            </a: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각 그리드에 대해 그리드 중앙을 중심으로 미리 정의된 형태로 지정된 경계박스의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개수를 예측하고 이를 기반으로 신뢰도를 계산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</p:txBody>
      </p:sp>
      <p:grpSp>
        <p:nvGrpSpPr>
          <p:cNvPr id="26" name="组合 7">
            <a:extLst>
              <a:ext uri="{FF2B5EF4-FFF2-40B4-BE49-F238E27FC236}">
                <a16:creationId xmlns:a16="http://schemas.microsoft.com/office/drawing/2014/main" id="{590D8FFA-30AE-49B3-80C7-2392478B9A3B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7" name="矩形 8">
              <a:extLst>
                <a:ext uri="{FF2B5EF4-FFF2-40B4-BE49-F238E27FC236}">
                  <a16:creationId xmlns:a16="http://schemas.microsoft.com/office/drawing/2014/main" id="{216D7B0E-79B6-40DA-AB21-9683F9BB8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8" name="矩形 9">
              <a:extLst>
                <a:ext uri="{FF2B5EF4-FFF2-40B4-BE49-F238E27FC236}">
                  <a16:creationId xmlns:a16="http://schemas.microsoft.com/office/drawing/2014/main" id="{85321CEA-8AA1-4CBE-9752-EA3D8E72A9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9" name="文本框 10">
            <a:extLst>
              <a:ext uri="{FF2B5EF4-FFF2-40B4-BE49-F238E27FC236}">
                <a16:creationId xmlns:a16="http://schemas.microsoft.com/office/drawing/2014/main" id="{FC84E072-2647-4619-876C-0D78B6BB5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Deep Learning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30C2D595-A627-4B1E-A9BB-60276B2F12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6751" y="1920578"/>
            <a:ext cx="1691494" cy="173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4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0D11EC0-5ABF-4F82-8F90-2094AB704FC1}"/>
              </a:ext>
            </a:extLst>
          </p:cNvPr>
          <p:cNvSpPr txBox="1"/>
          <p:nvPr/>
        </p:nvSpPr>
        <p:spPr>
          <a:xfrm>
            <a:off x="328843" y="991792"/>
            <a:ext cx="7948956" cy="3339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0" i="0" dirty="0">
                <a:solidFill>
                  <a:srgbClr val="202124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Reinforcement learning(</a:t>
            </a:r>
            <a:r>
              <a:rPr lang="ko-KR" altLang="en-US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강화학습</a:t>
            </a:r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슈퍼마리오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고득점하기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GAN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존재하지 않는 그럴듯한 이미지 만들기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CNN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이미지 분류하기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RNN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주식과 같이 순서가 있는 데이터를 사용해 미래 예측하기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300" i="0" dirty="0">
                <a:solidFill>
                  <a:srgbClr val="202124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linear</a:t>
            </a:r>
            <a:r>
              <a:rPr lang="en-US" altLang="ko-KR" sz="1100" b="0" i="0" dirty="0">
                <a:solidFill>
                  <a:srgbClr val="202124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 </a:t>
            </a:r>
            <a:r>
              <a:rPr lang="en-US" altLang="ko-KR" sz="1300" i="0" dirty="0">
                <a:solidFill>
                  <a:srgbClr val="202124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regression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model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차량 연비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유지비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출시일등을 고려해서 차 값 예측하기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Classification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300" dirty="0">
                <a:latin typeface="Rix고딕 B" panose="02020603020101020101" pitchFamily="18" charset="-127"/>
                <a:ea typeface="Rix고딕 B" panose="02020603020101020101" pitchFamily="18" charset="-127"/>
              </a:rPr>
              <a:t>model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스팸메일 분류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합격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불합격 분류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7" name="组合 7">
            <a:extLst>
              <a:ext uri="{FF2B5EF4-FFF2-40B4-BE49-F238E27FC236}">
                <a16:creationId xmlns:a16="http://schemas.microsoft.com/office/drawing/2014/main" id="{B74499FE-9AC2-4D34-A7DB-A3E937D6985E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E347BBE3-D6AB-45BF-8138-90FF665EA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92E6AFA4-1EFA-430F-87D0-691CAEF31F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0" name="文本框 10">
            <a:extLst>
              <a:ext uri="{FF2B5EF4-FFF2-40B4-BE49-F238E27FC236}">
                <a16:creationId xmlns:a16="http://schemas.microsoft.com/office/drawing/2014/main" id="{7B095E6C-33A8-4EC1-B08B-39BB62D11A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Deep Learning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593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AB683AE4-DE30-463E-92B9-688BF68DF054}"/>
              </a:ext>
            </a:extLst>
          </p:cNvPr>
          <p:cNvSpPr txBox="1"/>
          <p:nvPr/>
        </p:nvSpPr>
        <p:spPr>
          <a:xfrm>
            <a:off x="374564" y="1169779"/>
            <a:ext cx="7948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가설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특정 노드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를 기준으로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인접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노드의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변화량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을 통해 해당 노드의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변화량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을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산출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할 수 있을 것이다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따라서 특정 노드와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L2</a:t>
            </a:r>
            <a:r>
              <a:rPr lang="en-US" altLang="ko-KR" sz="10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 Distance</a:t>
            </a:r>
            <a:r>
              <a:rPr lang="ko-KR" altLang="en-US" sz="10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가 가장 낮은 데이터들을 순서대로 학습할 수 있도록 </a:t>
            </a:r>
            <a:r>
              <a:rPr lang="ko-KR" altLang="en-US" sz="1000" b="0" i="0" dirty="0">
                <a:solidFill>
                  <a:srgbClr val="FF0000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데이터 포맷을 변경</a:t>
            </a:r>
            <a:r>
              <a:rPr lang="ko-KR" altLang="en-US" sz="10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하였으며</a:t>
            </a:r>
            <a:endParaRPr lang="en-US" altLang="ko-KR" sz="1000" b="0" i="0" dirty="0">
              <a:solidFill>
                <a:srgbClr val="222222"/>
              </a:solidFill>
              <a:effectLst/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Sequence data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특성에 맞는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RNN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계열의 딥러닝 모델을 구축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하였다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D11EC0-5ABF-4F82-8F90-2094AB704FC1}"/>
              </a:ext>
            </a:extLst>
          </p:cNvPr>
          <p:cNvSpPr txBox="1"/>
          <p:nvPr/>
        </p:nvSpPr>
        <p:spPr>
          <a:xfrm>
            <a:off x="345989" y="2190802"/>
            <a:ext cx="7948956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RNN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계열 딥러닝 모델의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특징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은 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입력 데이터의 순서에 따라 출력 값이 바뀌는 특성을 지니며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학습정보의 전이를 통해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학습을 진행할수록 </a:t>
            </a:r>
            <a:r>
              <a:rPr lang="ko-KR" altLang="en-US" sz="1000" dirty="0" err="1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예측률을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향상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시킴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LSTM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: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알고리즘에서 과거의 정보를 효율적으로 기억하는 방향으로 모델을 개선시켜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GRU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: LSTM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 개발 이후 매개변수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계산 등을 간소화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가장 최신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b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GRU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모델을 개발하였지만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GPU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성능이 올라감에 따라 연산 량 감소보다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정확도향상이 중점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이기 때문에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LSTM </a:t>
            </a:r>
            <a:r>
              <a:rPr lang="ko-KR" altLang="en-US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알고리즘으로 최종 선정</a:t>
            </a:r>
            <a:endParaRPr lang="en-US" altLang="ko-KR" sz="1000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모델은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알고리즘을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2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중으로 겹쳐서 구성하였으며 역전파를 통해 예측 정확도를 향상시켰다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682AF65-2241-4EC7-9AC6-F9CCAC3127B9}"/>
              </a:ext>
            </a:extLst>
          </p:cNvPr>
          <p:cNvGrpSpPr/>
          <p:nvPr/>
        </p:nvGrpSpPr>
        <p:grpSpPr>
          <a:xfrm>
            <a:off x="6375996" y="1167594"/>
            <a:ext cx="2566356" cy="2849064"/>
            <a:chOff x="6132594" y="1754469"/>
            <a:chExt cx="2566356" cy="284906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E9757A8C-0339-459D-968B-18202E54FD4D}"/>
                </a:ext>
              </a:extLst>
            </p:cNvPr>
            <p:cNvGrpSpPr/>
            <p:nvPr/>
          </p:nvGrpSpPr>
          <p:grpSpPr>
            <a:xfrm>
              <a:off x="6132594" y="1754469"/>
              <a:ext cx="2566356" cy="2849064"/>
              <a:chOff x="5474752" y="1859724"/>
              <a:chExt cx="2566356" cy="2849064"/>
            </a:xfrm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8033C9E3-41DB-4330-9FAA-2353A88D901C}"/>
                  </a:ext>
                </a:extLst>
              </p:cNvPr>
              <p:cNvGrpSpPr/>
              <p:nvPr/>
            </p:nvGrpSpPr>
            <p:grpSpPr>
              <a:xfrm>
                <a:off x="5474752" y="1886238"/>
                <a:ext cx="2566356" cy="2822550"/>
                <a:chOff x="5474752" y="1886238"/>
                <a:chExt cx="2566356" cy="2822550"/>
              </a:xfrm>
            </p:grpSpPr>
            <p:grpSp>
              <p:nvGrpSpPr>
                <p:cNvPr id="5" name="그룹 4">
                  <a:extLst>
                    <a:ext uri="{FF2B5EF4-FFF2-40B4-BE49-F238E27FC236}">
                      <a16:creationId xmlns:a16="http://schemas.microsoft.com/office/drawing/2014/main" id="{26EE7E00-EC94-4AFE-BEA2-694FA6D7C338}"/>
                    </a:ext>
                  </a:extLst>
                </p:cNvPr>
                <p:cNvGrpSpPr/>
                <p:nvPr/>
              </p:nvGrpSpPr>
              <p:grpSpPr>
                <a:xfrm>
                  <a:off x="5474752" y="1886238"/>
                  <a:ext cx="2566356" cy="2822550"/>
                  <a:chOff x="5474752" y="1886238"/>
                  <a:chExt cx="2566356" cy="2822550"/>
                </a:xfrm>
              </p:grpSpPr>
              <p:pic>
                <p:nvPicPr>
                  <p:cNvPr id="11" name="Picture 2">
                    <a:extLst>
                      <a:ext uri="{FF2B5EF4-FFF2-40B4-BE49-F238E27FC236}">
                        <a16:creationId xmlns:a16="http://schemas.microsoft.com/office/drawing/2014/main" id="{CA2A7033-6488-4D1D-B5D6-9FA2E78606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474752" y="1886238"/>
                    <a:ext cx="2566356" cy="28225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" name="그림 2">
                    <a:extLst>
                      <a:ext uri="{FF2B5EF4-FFF2-40B4-BE49-F238E27FC236}">
                        <a16:creationId xmlns:a16="http://schemas.microsoft.com/office/drawing/2014/main" id="{21851D99-E8D4-49E4-B0AD-A6BC45EBFF2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510470" y="2676524"/>
                    <a:ext cx="854611" cy="228601"/>
                  </a:xfrm>
                  <a:prstGeom prst="rect">
                    <a:avLst/>
                  </a:prstGeom>
                </p:spPr>
              </p:pic>
              <p:pic>
                <p:nvPicPr>
                  <p:cNvPr id="14" name="그림 13">
                    <a:extLst>
                      <a:ext uri="{FF2B5EF4-FFF2-40B4-BE49-F238E27FC236}">
                        <a16:creationId xmlns:a16="http://schemas.microsoft.com/office/drawing/2014/main" id="{CCA869C0-1A1E-47C5-8C45-1D8ADE4CC3D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510469" y="3514725"/>
                    <a:ext cx="854611" cy="214313"/>
                  </a:xfrm>
                  <a:prstGeom prst="rect">
                    <a:avLst/>
                  </a:prstGeom>
                </p:spPr>
              </p:pic>
              <p:pic>
                <p:nvPicPr>
                  <p:cNvPr id="15" name="그림 14">
                    <a:extLst>
                      <a:ext uri="{FF2B5EF4-FFF2-40B4-BE49-F238E27FC236}">
                        <a16:creationId xmlns:a16="http://schemas.microsoft.com/office/drawing/2014/main" id="{6AFC8651-9607-47CA-B2B2-7EE7C86127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820157" y="3821906"/>
                    <a:ext cx="635538" cy="228601"/>
                  </a:xfrm>
                  <a:prstGeom prst="rect">
                    <a:avLst/>
                  </a:prstGeom>
                </p:spPr>
              </p:pic>
              <p:pic>
                <p:nvPicPr>
                  <p:cNvPr id="16" name="그림 15">
                    <a:extLst>
                      <a:ext uri="{FF2B5EF4-FFF2-40B4-BE49-F238E27FC236}">
                        <a16:creationId xmlns:a16="http://schemas.microsoft.com/office/drawing/2014/main" id="{466293A7-DB68-4D4B-B962-74CE8792B5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817649" y="3521870"/>
                    <a:ext cx="552193" cy="214313"/>
                  </a:xfrm>
                  <a:prstGeom prst="rect">
                    <a:avLst/>
                  </a:prstGeom>
                </p:spPr>
              </p:pic>
              <p:pic>
                <p:nvPicPr>
                  <p:cNvPr id="17" name="그림 16">
                    <a:extLst>
                      <a:ext uri="{FF2B5EF4-FFF2-40B4-BE49-F238E27FC236}">
                        <a16:creationId xmlns:a16="http://schemas.microsoft.com/office/drawing/2014/main" id="{A6FBA246-92B7-4CF1-8853-34FDB01EF5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03350" y="4419311"/>
                    <a:ext cx="635538" cy="228601"/>
                  </a:xfrm>
                  <a:prstGeom prst="rect">
                    <a:avLst/>
                  </a:prstGeom>
                </p:spPr>
              </p:pic>
              <p:pic>
                <p:nvPicPr>
                  <p:cNvPr id="19" name="그림 18">
                    <a:extLst>
                      <a:ext uri="{FF2B5EF4-FFF2-40B4-BE49-F238E27FC236}">
                        <a16:creationId xmlns:a16="http://schemas.microsoft.com/office/drawing/2014/main" id="{CA068B77-BC2F-491C-8E6E-EA0814DA38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820157" y="2935024"/>
                    <a:ext cx="635538" cy="22860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8" name="그림 7">
                  <a:extLst>
                    <a:ext uri="{FF2B5EF4-FFF2-40B4-BE49-F238E27FC236}">
                      <a16:creationId xmlns:a16="http://schemas.microsoft.com/office/drawing/2014/main" id="{DF32CD08-212F-45AF-B350-B720865A91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548380" y="1895175"/>
                  <a:ext cx="419100" cy="117776"/>
                </a:xfrm>
                <a:prstGeom prst="rect">
                  <a:avLst/>
                </a:prstGeom>
              </p:spPr>
            </p:pic>
          </p:grpSp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ECFC3CAB-5DA0-4DD5-8D04-7C0B97D261AA}"/>
                  </a:ext>
                </a:extLst>
              </p:cNvPr>
              <p:cNvSpPr/>
              <p:nvPr/>
            </p:nvSpPr>
            <p:spPr>
              <a:xfrm>
                <a:off x="6288879" y="1886238"/>
                <a:ext cx="766762" cy="282255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F5DC783-AF09-484B-85FA-AC97FEE7B7B3}"/>
                  </a:ext>
                </a:extLst>
              </p:cNvPr>
              <p:cNvSpPr txBox="1"/>
              <p:nvPr/>
            </p:nvSpPr>
            <p:spPr>
              <a:xfrm>
                <a:off x="6338888" y="1859724"/>
                <a:ext cx="888205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700" dirty="0" err="1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학습률</a:t>
                </a:r>
                <a:r>
                  <a:rPr lang="ko-KR" altLang="en-US" sz="70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 전이</a:t>
                </a:r>
              </a:p>
            </p:txBody>
          </p: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66F8818-78ED-4D5A-94DD-C0DA534C9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6008" y="2135928"/>
              <a:ext cx="361950" cy="2178128"/>
            </a:xfrm>
            <a:prstGeom prst="rect">
              <a:avLst/>
            </a:prstGeom>
          </p:spPr>
        </p:pic>
        <p:sp>
          <p:nvSpPr>
            <p:cNvPr id="25" name="아래쪽 화살표 6">
              <a:extLst>
                <a:ext uri="{FF2B5EF4-FFF2-40B4-BE49-F238E27FC236}">
                  <a16:creationId xmlns:a16="http://schemas.microsoft.com/office/drawing/2014/main" id="{C3482404-0CD1-41B8-BE2C-968C6501C214}"/>
                </a:ext>
              </a:extLst>
            </p:cNvPr>
            <p:cNvSpPr/>
            <p:nvPr/>
          </p:nvSpPr>
          <p:spPr>
            <a:xfrm>
              <a:off x="6171513" y="2019575"/>
              <a:ext cx="404315" cy="2392694"/>
            </a:xfrm>
            <a:prstGeom prst="downArrow">
              <a:avLst>
                <a:gd name="adj1" fmla="val 100000"/>
                <a:gd name="adj2" fmla="val 50000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입</a:t>
              </a:r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r>
                <a: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력</a:t>
              </a:r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r>
                <a: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순</a:t>
              </a:r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endParaRPr lang="en-US" altLang="ko-KR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ctr"/>
              <a:r>
                <a:rPr lang="ko-KR" altLang="en-US" sz="1013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서</a:t>
              </a:r>
            </a:p>
          </p:txBody>
        </p:sp>
      </p:grpSp>
      <p:grpSp>
        <p:nvGrpSpPr>
          <p:cNvPr id="23" name="组合 7">
            <a:extLst>
              <a:ext uri="{FF2B5EF4-FFF2-40B4-BE49-F238E27FC236}">
                <a16:creationId xmlns:a16="http://schemas.microsoft.com/office/drawing/2014/main" id="{6F5BAEF2-2805-4DC7-8B22-5FF6E9960C90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7" name="矩形 8">
              <a:extLst>
                <a:ext uri="{FF2B5EF4-FFF2-40B4-BE49-F238E27FC236}">
                  <a16:creationId xmlns:a16="http://schemas.microsoft.com/office/drawing/2014/main" id="{1C750D60-BA6F-4F36-B8BB-03A126EEC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8" name="矩形 9">
              <a:extLst>
                <a:ext uri="{FF2B5EF4-FFF2-40B4-BE49-F238E27FC236}">
                  <a16:creationId xmlns:a16="http://schemas.microsoft.com/office/drawing/2014/main" id="{7495CABD-438D-46FE-AB7B-C5C523368D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9" name="文本框 10">
            <a:extLst>
              <a:ext uri="{FF2B5EF4-FFF2-40B4-BE49-F238E27FC236}">
                <a16:creationId xmlns:a16="http://schemas.microsoft.com/office/drawing/2014/main" id="{D4494520-28E5-4067-B886-CE2303791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Deep Learning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219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757A8C-0339-459D-968B-18202E54FD4D}"/>
              </a:ext>
            </a:extLst>
          </p:cNvPr>
          <p:cNvGrpSpPr/>
          <p:nvPr/>
        </p:nvGrpSpPr>
        <p:grpSpPr>
          <a:xfrm>
            <a:off x="6153215" y="1451861"/>
            <a:ext cx="2566356" cy="2849064"/>
            <a:chOff x="5474752" y="1859724"/>
            <a:chExt cx="2566356" cy="2849064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033C9E3-41DB-4330-9FAA-2353A88D901C}"/>
                </a:ext>
              </a:extLst>
            </p:cNvPr>
            <p:cNvGrpSpPr/>
            <p:nvPr/>
          </p:nvGrpSpPr>
          <p:grpSpPr>
            <a:xfrm>
              <a:off x="5474752" y="1886238"/>
              <a:ext cx="2566356" cy="2822550"/>
              <a:chOff x="5474752" y="1886238"/>
              <a:chExt cx="2566356" cy="2822550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26EE7E00-EC94-4AFE-BEA2-694FA6D7C338}"/>
                  </a:ext>
                </a:extLst>
              </p:cNvPr>
              <p:cNvGrpSpPr/>
              <p:nvPr/>
            </p:nvGrpSpPr>
            <p:grpSpPr>
              <a:xfrm>
                <a:off x="5474752" y="1886238"/>
                <a:ext cx="2566356" cy="2822550"/>
                <a:chOff x="5474752" y="1886238"/>
                <a:chExt cx="2566356" cy="2822550"/>
              </a:xfrm>
            </p:grpSpPr>
            <p:pic>
              <p:nvPicPr>
                <p:cNvPr id="11" name="Picture 2">
                  <a:extLst>
                    <a:ext uri="{FF2B5EF4-FFF2-40B4-BE49-F238E27FC236}">
                      <a16:creationId xmlns:a16="http://schemas.microsoft.com/office/drawing/2014/main" id="{CA2A7033-6488-4D1D-B5D6-9FA2E78606F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74752" y="1886238"/>
                  <a:ext cx="2566356" cy="282255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" name="그림 2">
                  <a:extLst>
                    <a:ext uri="{FF2B5EF4-FFF2-40B4-BE49-F238E27FC236}">
                      <a16:creationId xmlns:a16="http://schemas.microsoft.com/office/drawing/2014/main" id="{21851D99-E8D4-49E4-B0AD-A6BC45EBFF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510470" y="2676524"/>
                  <a:ext cx="854611" cy="228601"/>
                </a:xfrm>
                <a:prstGeom prst="rect">
                  <a:avLst/>
                </a:prstGeom>
              </p:spPr>
            </p:pic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CCA869C0-1A1E-47C5-8C45-1D8ADE4CC3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510469" y="3514725"/>
                  <a:ext cx="854611" cy="214313"/>
                </a:xfrm>
                <a:prstGeom prst="rect">
                  <a:avLst/>
                </a:prstGeom>
              </p:spPr>
            </p:pic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6AFC8651-9607-47CA-B2B2-7EE7C86127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820157" y="3821906"/>
                  <a:ext cx="635538" cy="228601"/>
                </a:xfrm>
                <a:prstGeom prst="rect">
                  <a:avLst/>
                </a:prstGeom>
              </p:spPr>
            </p:pic>
            <p:pic>
              <p:nvPicPr>
                <p:cNvPr id="16" name="그림 15">
                  <a:extLst>
                    <a:ext uri="{FF2B5EF4-FFF2-40B4-BE49-F238E27FC236}">
                      <a16:creationId xmlns:a16="http://schemas.microsoft.com/office/drawing/2014/main" id="{466293A7-DB68-4D4B-B962-74CE8792B5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17649" y="3521870"/>
                  <a:ext cx="552193" cy="214313"/>
                </a:xfrm>
                <a:prstGeom prst="rect">
                  <a:avLst/>
                </a:prstGeom>
              </p:spPr>
            </p:pic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A6FBA246-92B7-4CF1-8853-34FDB01EF5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03350" y="4419311"/>
                  <a:ext cx="635538" cy="228601"/>
                </a:xfrm>
                <a:prstGeom prst="rect">
                  <a:avLst/>
                </a:prstGeom>
              </p:spPr>
            </p:pic>
            <p:pic>
              <p:nvPicPr>
                <p:cNvPr id="19" name="그림 18">
                  <a:extLst>
                    <a:ext uri="{FF2B5EF4-FFF2-40B4-BE49-F238E27FC236}">
                      <a16:creationId xmlns:a16="http://schemas.microsoft.com/office/drawing/2014/main" id="{CA068B77-BC2F-491C-8E6E-EA0814DA38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820157" y="2935024"/>
                  <a:ext cx="635538" cy="228601"/>
                </a:xfrm>
                <a:prstGeom prst="rect">
                  <a:avLst/>
                </a:prstGeom>
              </p:spPr>
            </p:pic>
          </p:grp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DF32CD08-212F-45AF-B350-B720865A91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48380" y="1895175"/>
                <a:ext cx="419100" cy="117776"/>
              </a:xfrm>
              <a:prstGeom prst="rect">
                <a:avLst/>
              </a:prstGeom>
            </p:spPr>
          </p:pic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F5DC783-AF09-484B-85FA-AC97FEE7B7B3}"/>
                </a:ext>
              </a:extLst>
            </p:cNvPr>
            <p:cNvSpPr txBox="1"/>
            <p:nvPr/>
          </p:nvSpPr>
          <p:spPr>
            <a:xfrm>
              <a:off x="6338888" y="1859724"/>
              <a:ext cx="888205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700" dirty="0" err="1">
                  <a:ea typeface="Rix고딕 B" panose="02020603020101020101" pitchFamily="18" charset="-127"/>
                </a:rPr>
                <a:t>학습률</a:t>
              </a:r>
              <a:r>
                <a:rPr lang="ko-KR" altLang="en-US" sz="700" dirty="0">
                  <a:ea typeface="Rix고딕 B" panose="02020603020101020101" pitchFamily="18" charset="-127"/>
                </a:rPr>
                <a:t> 전이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C66F8818-78ED-4D5A-94DD-C0DA534C9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629" y="1833320"/>
            <a:ext cx="361950" cy="2178128"/>
          </a:xfrm>
          <a:prstGeom prst="rect">
            <a:avLst/>
          </a:prstGeom>
        </p:spPr>
      </p:pic>
      <p:sp>
        <p:nvSpPr>
          <p:cNvPr id="25" name="아래쪽 화살표 6">
            <a:extLst>
              <a:ext uri="{FF2B5EF4-FFF2-40B4-BE49-F238E27FC236}">
                <a16:creationId xmlns:a16="http://schemas.microsoft.com/office/drawing/2014/main" id="{C3482404-0CD1-41B8-BE2C-968C6501C214}"/>
              </a:ext>
            </a:extLst>
          </p:cNvPr>
          <p:cNvSpPr/>
          <p:nvPr/>
        </p:nvSpPr>
        <p:spPr>
          <a:xfrm>
            <a:off x="6192134" y="1716967"/>
            <a:ext cx="404315" cy="2392694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13" dirty="0">
                <a:ea typeface="Rix고딕 B" panose="02020603020101020101" pitchFamily="18" charset="-127"/>
              </a:rPr>
              <a:t>입</a:t>
            </a:r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r>
              <a:rPr lang="ko-KR" altLang="en-US" sz="1013" dirty="0">
                <a:ea typeface="Rix고딕 B" panose="02020603020101020101" pitchFamily="18" charset="-127"/>
              </a:rPr>
              <a:t>력</a:t>
            </a:r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r>
              <a:rPr lang="ko-KR" altLang="en-US" sz="1013" dirty="0">
                <a:ea typeface="Rix고딕 B" panose="02020603020101020101" pitchFamily="18" charset="-127"/>
              </a:rPr>
              <a:t>순</a:t>
            </a:r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endParaRPr lang="en-US" altLang="ko-KR" sz="1013" dirty="0">
              <a:ea typeface="Rix고딕 B" panose="02020603020101020101" pitchFamily="18" charset="-127"/>
            </a:endParaRPr>
          </a:p>
          <a:p>
            <a:pPr algn="ctr"/>
            <a:r>
              <a:rPr lang="ko-KR" altLang="en-US" sz="1013" dirty="0">
                <a:ea typeface="Rix고딕 B" panose="02020603020101020101" pitchFamily="18" charset="-127"/>
              </a:rPr>
              <a:t>서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546D27A-5C2F-47DE-9DFC-26CCA29779F4}"/>
              </a:ext>
            </a:extLst>
          </p:cNvPr>
          <p:cNvGrpSpPr/>
          <p:nvPr/>
        </p:nvGrpSpPr>
        <p:grpSpPr>
          <a:xfrm>
            <a:off x="6192134" y="1508595"/>
            <a:ext cx="2525157" cy="2779251"/>
            <a:chOff x="6434650" y="1337557"/>
            <a:chExt cx="2525157" cy="277925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D1BE24D-EBCF-4583-B981-950D00B9F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34650" y="1337557"/>
              <a:ext cx="2525157" cy="2779251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35D2FF1-799B-4B35-92CF-F2670A52F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17596" y="1728062"/>
              <a:ext cx="2120910" cy="2214561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D523309-A9F9-4AE7-AF59-59EAADD8ADE0}"/>
              </a:ext>
            </a:extLst>
          </p:cNvPr>
          <p:cNvSpPr txBox="1"/>
          <p:nvPr/>
        </p:nvSpPr>
        <p:spPr>
          <a:xfrm>
            <a:off x="512003" y="722436"/>
            <a:ext cx="564121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 선정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  <a:sym typeface="Wingdings" panose="05000000000000000000" pitchFamily="2" charset="2"/>
              </a:rPr>
              <a:t>   - RNN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  <a:sym typeface="Wingdings" panose="05000000000000000000" pitchFamily="2" charset="2"/>
              </a:rPr>
              <a:t>계열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알고리즘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RNN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계열 알고리즘 종류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*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RNN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RNN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계열 알고리즘의 기본이 되는 구조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데이터를 순서대로 입력 받으며 데이터를 학습할 때 입력 받은 데이터와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이전데이터의 학습 결과를 사용해 새로운 가중치를 산출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단점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: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구조가 간단하여 잘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들어나지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않는 관계에 대해 추론이 비교적 힘들며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데이터가 길어질수록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학습률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전이가 제대로 일어나지 않아 정확도가 낮음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*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LSTM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RNN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알고리즘의 단점인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학습률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전이 방식을 가중치를 곱하는 방식에서 합하는 방식으로 개선하여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가중치가 너무 크게 상승하는 것을 보완함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단점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계산량이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많아  학습시간이 많이 소모됨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* </a:t>
            </a:r>
            <a:r>
              <a:rPr lang="en-US" altLang="ko-KR" sz="10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GRU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LSTM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알고리즘에서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학습률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전이 방식을 합하는 방식은 유지하되 계산식을 단순화하는 방향으로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개선하여 학습량을 줄여 학습시간을 감소시킴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단점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정확도가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보다 다소 낮게 나타남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75E660B-C03C-41A2-AA0E-23610F809453}"/>
              </a:ext>
            </a:extLst>
          </p:cNvPr>
          <p:cNvSpPr/>
          <p:nvPr/>
        </p:nvSpPr>
        <p:spPr>
          <a:xfrm>
            <a:off x="7000623" y="1529325"/>
            <a:ext cx="766762" cy="25803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96D084-98AB-481D-8A86-463D0F22A45D}"/>
              </a:ext>
            </a:extLst>
          </p:cNvPr>
          <p:cNvSpPr txBox="1"/>
          <p:nvPr/>
        </p:nvSpPr>
        <p:spPr>
          <a:xfrm>
            <a:off x="7113520" y="1623633"/>
            <a:ext cx="7175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ea typeface="Rix고딕 B" panose="02020603020101020101" pitchFamily="18" charset="-127"/>
              </a:rPr>
              <a:t>학습 전이</a:t>
            </a:r>
            <a:endParaRPr lang="ko-KR" altLang="en-US" sz="800" dirty="0"/>
          </a:p>
        </p:txBody>
      </p:sp>
      <p:grpSp>
        <p:nvGrpSpPr>
          <p:cNvPr id="28" name="组合 7">
            <a:extLst>
              <a:ext uri="{FF2B5EF4-FFF2-40B4-BE49-F238E27FC236}">
                <a16:creationId xmlns:a16="http://schemas.microsoft.com/office/drawing/2014/main" id="{C4835E6A-BB92-4938-8497-42DB9942BB5B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9" name="矩形 8">
              <a:extLst>
                <a:ext uri="{FF2B5EF4-FFF2-40B4-BE49-F238E27FC236}">
                  <a16:creationId xmlns:a16="http://schemas.microsoft.com/office/drawing/2014/main" id="{84108926-53AE-404F-9CBB-B140FE58BE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30" name="矩形 9">
              <a:extLst>
                <a:ext uri="{FF2B5EF4-FFF2-40B4-BE49-F238E27FC236}">
                  <a16:creationId xmlns:a16="http://schemas.microsoft.com/office/drawing/2014/main" id="{38A54108-A9C9-44B5-A9C8-CA4EEF8903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32" name="文本框 10">
            <a:extLst>
              <a:ext uri="{FF2B5EF4-FFF2-40B4-BE49-F238E27FC236}">
                <a16:creationId xmlns:a16="http://schemas.microsoft.com/office/drawing/2014/main" id="{189CFAEE-3D1A-4223-BE10-EB4436FB21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Deep Learning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951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D523309-A9F9-4AE7-AF59-59EAADD8ADE0}"/>
              </a:ext>
            </a:extLst>
          </p:cNvPr>
          <p:cNvSpPr txBox="1"/>
          <p:nvPr/>
        </p:nvSpPr>
        <p:spPr>
          <a:xfrm>
            <a:off x="512003" y="722436"/>
            <a:ext cx="7948956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최종 선정 알고리즘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-  LSTM</a:t>
            </a: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선정사유 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-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서버 추가로 인해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GPU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자원이 여유로워 졌으며 보다 정확한 판단을 위해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정확도가 높은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 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모델을 사용 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-  </a:t>
            </a:r>
            <a:r>
              <a:rPr lang="ko-KR" altLang="en-US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정방향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학습이 아닌 양방향 학습방법인 </a:t>
            </a:r>
            <a:r>
              <a:rPr lang="en-US" altLang="ko-KR" sz="1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Bidirectioan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기법을 도입하여 보다 높은 정확도를 나타낼 수 있게 개발가능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Deep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Learning</a:t>
            </a:r>
            <a:r>
              <a:rPr lang="ko-KR" altLang="en-US" sz="1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모델 모식도</a:t>
            </a:r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F25F131-4D81-41FA-AE2B-06C828D18F41}"/>
              </a:ext>
            </a:extLst>
          </p:cNvPr>
          <p:cNvGrpSpPr/>
          <p:nvPr/>
        </p:nvGrpSpPr>
        <p:grpSpPr>
          <a:xfrm>
            <a:off x="770604" y="2478916"/>
            <a:ext cx="5742028" cy="1949552"/>
            <a:chOff x="1014004" y="2242094"/>
            <a:chExt cx="5742028" cy="1949552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9567546-6638-4B30-A74E-1638ADD66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8191" y="2242094"/>
              <a:ext cx="2047841" cy="1949552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0A9341F-C2B0-4396-A29F-8EFF94C86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004" y="2242094"/>
              <a:ext cx="3781662" cy="1949552"/>
            </a:xfrm>
            <a:prstGeom prst="rect">
              <a:avLst/>
            </a:prstGeom>
          </p:spPr>
        </p:pic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FAA6CE-6CB7-430B-A057-1F34BB86B731}"/>
              </a:ext>
            </a:extLst>
          </p:cNvPr>
          <p:cNvSpPr/>
          <p:nvPr/>
        </p:nvSpPr>
        <p:spPr>
          <a:xfrm>
            <a:off x="782834" y="2947130"/>
            <a:ext cx="5236421" cy="605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DF693D6-2001-4EC8-8059-1FE50EABD650}"/>
              </a:ext>
            </a:extLst>
          </p:cNvPr>
          <p:cNvSpPr txBox="1"/>
          <p:nvPr/>
        </p:nvSpPr>
        <p:spPr>
          <a:xfrm>
            <a:off x="4408456" y="3075589"/>
            <a:ext cx="20478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 err="1"/>
              <a:t>Bidirectioan</a:t>
            </a:r>
            <a:r>
              <a:rPr lang="en-US" altLang="ko-KR" sz="1100" dirty="0"/>
              <a:t>-LSTM 2</a:t>
            </a:r>
            <a:r>
              <a:rPr lang="ko-KR" altLang="en-US" sz="1100" dirty="0" err="1"/>
              <a:t>개층</a:t>
            </a:r>
            <a:r>
              <a:rPr lang="en-US" altLang="ko-KR" sz="1100" dirty="0"/>
              <a:t> </a:t>
            </a:r>
            <a:endParaRPr lang="ko-KR" altLang="en-US" sz="11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3CF25C8-2BD9-45B2-A585-5CC2527F0C77}"/>
              </a:ext>
            </a:extLst>
          </p:cNvPr>
          <p:cNvSpPr/>
          <p:nvPr/>
        </p:nvSpPr>
        <p:spPr>
          <a:xfrm>
            <a:off x="782834" y="3808161"/>
            <a:ext cx="5236421" cy="4558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596E0EC-FB41-4B94-B270-3BBB873C67D7}"/>
              </a:ext>
            </a:extLst>
          </p:cNvPr>
          <p:cNvSpPr txBox="1"/>
          <p:nvPr/>
        </p:nvSpPr>
        <p:spPr>
          <a:xfrm>
            <a:off x="4572000" y="3913616"/>
            <a:ext cx="20478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악 </a:t>
            </a:r>
            <a:r>
              <a:rPr lang="en-US" altLang="ko-KR" sz="1100" dirty="0"/>
              <a:t>30</a:t>
            </a:r>
            <a:r>
              <a:rPr lang="ko-KR" altLang="en-US" sz="1100" dirty="0"/>
              <a:t>만개의 </a:t>
            </a:r>
            <a:r>
              <a:rPr lang="ko-KR" altLang="en-US" sz="1100" dirty="0" err="1"/>
              <a:t>연산량</a:t>
            </a:r>
            <a:r>
              <a:rPr lang="ko-KR" altLang="en-US" sz="1100" dirty="0"/>
              <a:t> </a:t>
            </a:r>
          </a:p>
        </p:txBody>
      </p:sp>
      <p:grpSp>
        <p:nvGrpSpPr>
          <p:cNvPr id="14" name="组合 7">
            <a:extLst>
              <a:ext uri="{FF2B5EF4-FFF2-40B4-BE49-F238E27FC236}">
                <a16:creationId xmlns:a16="http://schemas.microsoft.com/office/drawing/2014/main" id="{A23DCAA0-41B8-4826-ACF8-AF38F9F77FEE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5" name="矩形 8">
              <a:extLst>
                <a:ext uri="{FF2B5EF4-FFF2-40B4-BE49-F238E27FC236}">
                  <a16:creationId xmlns:a16="http://schemas.microsoft.com/office/drawing/2014/main" id="{A729B7B2-CD57-4999-8018-9130150D4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6" name="矩形 9">
              <a:extLst>
                <a:ext uri="{FF2B5EF4-FFF2-40B4-BE49-F238E27FC236}">
                  <a16:creationId xmlns:a16="http://schemas.microsoft.com/office/drawing/2014/main" id="{B23F245F-21BA-414B-87B4-A3738B769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7" name="文本框 10">
            <a:extLst>
              <a:ext uri="{FF2B5EF4-FFF2-40B4-BE49-F238E27FC236}">
                <a16:creationId xmlns:a16="http://schemas.microsoft.com/office/drawing/2014/main" id="{C1F6DC28-14E0-437B-8F7A-C812E1A106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Deep Learning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6AB1138-5E17-45AB-AC48-B677DF4DE1D7}"/>
              </a:ext>
            </a:extLst>
          </p:cNvPr>
          <p:cNvSpPr/>
          <p:nvPr/>
        </p:nvSpPr>
        <p:spPr>
          <a:xfrm>
            <a:off x="1556773" y="3794039"/>
            <a:ext cx="532852" cy="1978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E06ED2CE-EB48-428C-8E91-601BC47B20E2}"/>
              </a:ext>
            </a:extLst>
          </p:cNvPr>
          <p:cNvCxnSpPr>
            <a:endCxn id="35" idx="1"/>
          </p:cNvCxnSpPr>
          <p:nvPr/>
        </p:nvCxnSpPr>
        <p:spPr>
          <a:xfrm>
            <a:off x="2089625" y="3913616"/>
            <a:ext cx="2462641" cy="783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07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562C3B8-89BE-4EF0-A70A-9507B63BEF43}"/>
              </a:ext>
            </a:extLst>
          </p:cNvPr>
          <p:cNvSpPr txBox="1"/>
          <p:nvPr/>
        </p:nvSpPr>
        <p:spPr>
          <a:xfrm>
            <a:off x="927826" y="748361"/>
            <a:ext cx="6841661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데이터 </a:t>
            </a:r>
            <a:r>
              <a:rPr lang="ko-KR" altLang="en-US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전처리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순서 요약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사출전데이터와 사출 후 데이터를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element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기준으로 병합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2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L2 Distance</a:t>
            </a:r>
            <a:r>
              <a:rPr lang="ko-KR" altLang="en-US" sz="12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를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활용해 인접 노드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개와 해당 노드의 변화량을 산출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형상 안에서 모든 노드에 대해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번 항목을 반복</a:t>
            </a:r>
            <a:b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산출된 데이터는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형상당 노드 수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*500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데이터와 노드 수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*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변화량 의 데이터를 갖음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 startAt="4"/>
            </a:pP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노드 수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*500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의 정보와 노드 수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*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변화량 의 정보를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AI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에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학습시켜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 startAt="4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 startAt="4"/>
            </a:pP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최종적으로 인접 노드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정보를 </a:t>
            </a:r>
            <a:r>
              <a:rPr lang="ko-KR" altLang="en-US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주어줄시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해당 노드의 변화량을 산출하는 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AI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모델 개발 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 startAt="4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FontTx/>
              <a:buAutoNum type="arabicPeriod" startAt="4"/>
            </a:pP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전 노드에 예측된 변화량을 합산해 사출 후 노드의 정보를 예측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 startAt="4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7" name="组合 7">
            <a:extLst>
              <a:ext uri="{FF2B5EF4-FFF2-40B4-BE49-F238E27FC236}">
                <a16:creationId xmlns:a16="http://schemas.microsoft.com/office/drawing/2014/main" id="{CEF59B67-5D3D-4507-A3E3-8F4C118620A9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5CE139C2-738F-40C4-8D4C-225D54755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0DEDC757-2FEB-4C31-9071-F409BBAE2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53A5978C-DB94-4543-8056-9F1145BB9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 and AI modeling summery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704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562C3B8-89BE-4EF0-A70A-9507B63BEF43}"/>
              </a:ext>
            </a:extLst>
          </p:cNvPr>
          <p:cNvSpPr txBox="1"/>
          <p:nvPr/>
        </p:nvSpPr>
        <p:spPr>
          <a:xfrm>
            <a:off x="753272" y="1115665"/>
            <a:ext cx="24163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전 데이터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(From Splunk)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726DAF0-25A8-470E-8402-C89B2CBEC207}"/>
              </a:ext>
            </a:extLst>
          </p:cNvPr>
          <p:cNvSpPr/>
          <p:nvPr/>
        </p:nvSpPr>
        <p:spPr>
          <a:xfrm>
            <a:off x="3868437" y="1681249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FF3788-0C0D-43E6-AF69-49C9DB5DECF3}"/>
              </a:ext>
            </a:extLst>
          </p:cNvPr>
          <p:cNvSpPr txBox="1"/>
          <p:nvPr/>
        </p:nvSpPr>
        <p:spPr>
          <a:xfrm>
            <a:off x="4545734" y="1115665"/>
            <a:ext cx="8583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D164C-3D78-450E-9C82-9B1A9A31880C}"/>
              </a:ext>
            </a:extLst>
          </p:cNvPr>
          <p:cNvSpPr txBox="1"/>
          <p:nvPr/>
        </p:nvSpPr>
        <p:spPr>
          <a:xfrm>
            <a:off x="6172321" y="111566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4C1E2C85-0B29-43D7-A495-2194E134C6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7"/>
          <a:stretch/>
        </p:blipFill>
        <p:spPr>
          <a:xfrm>
            <a:off x="114158" y="1524410"/>
            <a:ext cx="3694622" cy="891531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FD04DB2-2FD2-46B0-A995-204C4B212089}"/>
              </a:ext>
            </a:extLst>
          </p:cNvPr>
          <p:cNvGrpSpPr/>
          <p:nvPr/>
        </p:nvGrpSpPr>
        <p:grpSpPr>
          <a:xfrm>
            <a:off x="4206035" y="1524410"/>
            <a:ext cx="1449315" cy="891531"/>
            <a:chOff x="1668527" y="2689851"/>
            <a:chExt cx="1449315" cy="891531"/>
          </a:xfrm>
        </p:grpSpPr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12EA62AC-F843-48BF-95C2-4C79DAE3AB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6ABB7AFA-CA94-4E8E-948F-E42A8F7988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F7CE8575-67B9-4E86-A6D3-8250E3E0AD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024E0C2-EEBA-41A3-8312-80EA4407A349}"/>
              </a:ext>
            </a:extLst>
          </p:cNvPr>
          <p:cNvGrpSpPr/>
          <p:nvPr/>
        </p:nvGrpSpPr>
        <p:grpSpPr>
          <a:xfrm>
            <a:off x="5910725" y="1524409"/>
            <a:ext cx="1442965" cy="891531"/>
            <a:chOff x="1668527" y="3661401"/>
            <a:chExt cx="1442965" cy="891531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3B8473EE-02E1-40DB-BA21-2394A92FD2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A517BCF4-F7C7-46B2-9D8C-DCA3728FD2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4D676ADD-C558-4994-AA4C-ADD96A4BD6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65508DE-9A16-4BC0-96C4-7F099498A849}"/>
              </a:ext>
            </a:extLst>
          </p:cNvPr>
          <p:cNvGrpSpPr/>
          <p:nvPr/>
        </p:nvGrpSpPr>
        <p:grpSpPr>
          <a:xfrm>
            <a:off x="7602470" y="1524409"/>
            <a:ext cx="1441747" cy="891531"/>
            <a:chOff x="1668527" y="4507115"/>
            <a:chExt cx="1441747" cy="891531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B5990A5D-D13E-4132-B349-DD37505847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2565B96E-E017-411B-A4B9-EACA3F325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B919246F-32EA-4457-81AF-1BCA6AD298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95DA120F-9C6C-4BFB-BC3A-2C184F0B300A}"/>
              </a:ext>
            </a:extLst>
          </p:cNvPr>
          <p:cNvSpPr txBox="1"/>
          <p:nvPr/>
        </p:nvSpPr>
        <p:spPr>
          <a:xfrm>
            <a:off x="7867785" y="111566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39" name="组合 7">
            <a:extLst>
              <a:ext uri="{FF2B5EF4-FFF2-40B4-BE49-F238E27FC236}">
                <a16:creationId xmlns:a16="http://schemas.microsoft.com/office/drawing/2014/main" id="{CE3E30A4-EA07-471E-847D-2A28D8797E4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4" name="矩形 8">
              <a:extLst>
                <a:ext uri="{FF2B5EF4-FFF2-40B4-BE49-F238E27FC236}">
                  <a16:creationId xmlns:a16="http://schemas.microsoft.com/office/drawing/2014/main" id="{A3F04AF2-EADF-4061-AF10-CF05A414E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45" name="矩形 9">
              <a:extLst>
                <a:ext uri="{FF2B5EF4-FFF2-40B4-BE49-F238E27FC236}">
                  <a16:creationId xmlns:a16="http://schemas.microsoft.com/office/drawing/2014/main" id="{D90AC1B3-BF55-41BE-A286-7E69221C53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46" name="文本框 10">
            <a:extLst>
              <a:ext uri="{FF2B5EF4-FFF2-40B4-BE49-F238E27FC236}">
                <a16:creationId xmlns:a16="http://schemas.microsoft.com/office/drawing/2014/main" id="{16B5CFD1-8980-44D2-97F2-2D36C9EEF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79510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Preprocessing(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사출 전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47" name="TextBox 23">
            <a:extLst>
              <a:ext uri="{FF2B5EF4-FFF2-40B4-BE49-F238E27FC236}">
                <a16:creationId xmlns:a16="http://schemas.microsoft.com/office/drawing/2014/main" id="{D5352704-41C1-41FF-BEE2-017F37686C7C}"/>
              </a:ext>
            </a:extLst>
          </p:cNvPr>
          <p:cNvSpPr txBox="1"/>
          <p:nvPr/>
        </p:nvSpPr>
        <p:spPr>
          <a:xfrm>
            <a:off x="736358" y="2804658"/>
            <a:ext cx="5461474" cy="15465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ea typeface="Rix고딕 B" panose="02020603020101020101" pitchFamily="18" charset="-127"/>
              </a:rPr>
              <a:t>UDM</a:t>
            </a:r>
            <a:r>
              <a:rPr lang="ko-KR" altLang="en-US" dirty="0">
                <a:ea typeface="Rix고딕 B" panose="02020603020101020101" pitchFamily="18" charset="-127"/>
              </a:rPr>
              <a:t>포맷 </a:t>
            </a:r>
            <a:r>
              <a:rPr lang="en-US" altLang="ko-KR" dirty="0">
                <a:ea typeface="Rix고딕 B" panose="02020603020101020101" pitchFamily="18" charset="-127"/>
                <a:sym typeface="Wingdings" panose="05000000000000000000" pitchFamily="2" charset="2"/>
              </a:rPr>
              <a:t></a:t>
            </a:r>
            <a:r>
              <a:rPr lang="ko-KR" altLang="en-US" dirty="0">
                <a:ea typeface="Rix고딕 B" panose="02020603020101020101" pitchFamily="18" charset="-127"/>
              </a:rPr>
              <a:t> </a:t>
            </a:r>
            <a:r>
              <a:rPr lang="en-US" altLang="ko-KR" dirty="0">
                <a:ea typeface="Rix고딕 B" panose="02020603020101020101" pitchFamily="18" charset="-127"/>
              </a:rPr>
              <a:t>CSV</a:t>
            </a:r>
            <a:r>
              <a:rPr lang="ko-KR" altLang="en-US" dirty="0">
                <a:ea typeface="Rix고딕 B" panose="02020603020101020101" pitchFamily="18" charset="-127"/>
              </a:rPr>
              <a:t>포맷 변경이 끝난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  <a:r>
              <a:rPr lang="ko-KR" altLang="en-US" dirty="0">
                <a:ea typeface="Rix고딕 B" panose="02020603020101020101" pitchFamily="18" charset="-127"/>
              </a:rPr>
              <a:t>사출 전 데이터를 불러와</a:t>
            </a:r>
            <a:endParaRPr lang="en-US" altLang="ko-KR" dirty="0">
              <a:ea typeface="Rix고딕 B" panose="02020603020101020101" pitchFamily="18" charset="-127"/>
            </a:endParaRPr>
          </a:p>
          <a:p>
            <a:endParaRPr lang="en-US" altLang="ko-KR" dirty="0">
              <a:ea typeface="Rix고딕 B" panose="02020603020101020101" pitchFamily="18" charset="-127"/>
            </a:endParaRPr>
          </a:p>
          <a:p>
            <a:r>
              <a:rPr lang="en-US" altLang="ko-KR" dirty="0">
                <a:ea typeface="Rix고딕 B" panose="02020603020101020101" pitchFamily="18" charset="-127"/>
              </a:rPr>
              <a:t>1. ELMT, NODE1 -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</a:p>
          <a:p>
            <a:r>
              <a:rPr lang="en-US" altLang="ko-KR" dirty="0">
                <a:ea typeface="Rix고딕 B" panose="02020603020101020101" pitchFamily="18" charset="-127"/>
              </a:rPr>
              <a:t>2. ELMT, NODE2 -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  <a:endParaRPr lang="ko-KR" altLang="en-US" dirty="0">
              <a:ea typeface="Rix고딕 B" panose="02020603020101020101" pitchFamily="18" charset="-127"/>
            </a:endParaRPr>
          </a:p>
          <a:p>
            <a:r>
              <a:rPr lang="en-US" altLang="ko-KR" dirty="0">
                <a:ea typeface="Rix고딕 B" panose="02020603020101020101" pitchFamily="18" charset="-127"/>
              </a:rPr>
              <a:t>3. ELMT, NODE3 -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</a:p>
          <a:p>
            <a:endParaRPr lang="ko-KR" altLang="en-US" dirty="0">
              <a:ea typeface="Rix고딕 B" panose="02020603020101020101" pitchFamily="18" charset="-127"/>
            </a:endParaRPr>
          </a:p>
          <a:p>
            <a:r>
              <a:rPr lang="ko-KR" altLang="en-US" dirty="0">
                <a:ea typeface="Rix고딕 B" panose="02020603020101020101" pitchFamily="18" charset="-127"/>
              </a:rPr>
              <a:t>총</a:t>
            </a:r>
            <a:r>
              <a:rPr lang="en-US" altLang="ko-KR" dirty="0">
                <a:ea typeface="Rix고딕 B" panose="02020603020101020101" pitchFamily="18" charset="-127"/>
              </a:rPr>
              <a:t> 3</a:t>
            </a:r>
            <a:r>
              <a:rPr lang="ko-KR" altLang="en-US" dirty="0">
                <a:ea typeface="Rix고딕 B" panose="02020603020101020101" pitchFamily="18" charset="-127"/>
              </a:rPr>
              <a:t>개의 데이터로 분할한다</a:t>
            </a:r>
            <a:r>
              <a:rPr lang="en-US" altLang="ko-KR" dirty="0">
                <a:ea typeface="Rix고딕 B" panose="02020603020101020101" pitchFamily="18" charset="-127"/>
              </a:rPr>
              <a:t>.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491047-E7DC-4BF1-B1D1-57EEFD952B19}"/>
              </a:ext>
            </a:extLst>
          </p:cNvPr>
          <p:cNvSpPr txBox="1"/>
          <p:nvPr/>
        </p:nvSpPr>
        <p:spPr>
          <a:xfrm>
            <a:off x="5655350" y="1855620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6B7C85B-74AF-4B49-9384-AD5BC67A4A79}"/>
              </a:ext>
            </a:extLst>
          </p:cNvPr>
          <p:cNvSpPr txBox="1"/>
          <p:nvPr/>
        </p:nvSpPr>
        <p:spPr>
          <a:xfrm>
            <a:off x="7346326" y="1849041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72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9AFF3788-0C0D-43E6-AF69-49C9DB5DECF3}"/>
              </a:ext>
            </a:extLst>
          </p:cNvPr>
          <p:cNvSpPr txBox="1"/>
          <p:nvPr/>
        </p:nvSpPr>
        <p:spPr>
          <a:xfrm>
            <a:off x="330118" y="1843143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80CA84-63FB-4BDD-A712-D758FEE24717}"/>
              </a:ext>
            </a:extLst>
          </p:cNvPr>
          <p:cNvSpPr txBox="1"/>
          <p:nvPr/>
        </p:nvSpPr>
        <p:spPr>
          <a:xfrm>
            <a:off x="3557967" y="1839801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D164C-3D78-450E-9C82-9B1A9A31880C}"/>
              </a:ext>
            </a:extLst>
          </p:cNvPr>
          <p:cNvSpPr txBox="1"/>
          <p:nvPr/>
        </p:nvSpPr>
        <p:spPr>
          <a:xfrm>
            <a:off x="1852421" y="1839800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8043F1-E000-4F45-9681-825B63E495A8}"/>
              </a:ext>
            </a:extLst>
          </p:cNvPr>
          <p:cNvSpPr txBox="1"/>
          <p:nvPr/>
        </p:nvSpPr>
        <p:spPr>
          <a:xfrm>
            <a:off x="1432016" y="2575528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8D0C74D-5604-4986-ACB6-A9895E1FFC52}"/>
              </a:ext>
            </a:extLst>
          </p:cNvPr>
          <p:cNvSpPr txBox="1"/>
          <p:nvPr/>
        </p:nvSpPr>
        <p:spPr>
          <a:xfrm>
            <a:off x="3096680" y="256894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06C4F0-9314-433C-8EF7-1B1CCD948BB8}"/>
              </a:ext>
            </a:extLst>
          </p:cNvPr>
          <p:cNvSpPr txBox="1"/>
          <p:nvPr/>
        </p:nvSpPr>
        <p:spPr>
          <a:xfrm>
            <a:off x="6073841" y="196302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E0C066-2E8D-4097-A128-00FF23B21A0B}"/>
              </a:ext>
            </a:extLst>
          </p:cNvPr>
          <p:cNvSpPr txBox="1"/>
          <p:nvPr/>
        </p:nvSpPr>
        <p:spPr>
          <a:xfrm>
            <a:off x="6093680" y="305812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0B10A45C-527D-4AC5-BD6D-D4B1DE329889}"/>
              </a:ext>
            </a:extLst>
          </p:cNvPr>
          <p:cNvSpPr/>
          <p:nvPr/>
        </p:nvSpPr>
        <p:spPr>
          <a:xfrm>
            <a:off x="4953744" y="2411946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C18C4217-88F8-4A06-8EFE-B755C7C08D1F}"/>
              </a:ext>
            </a:extLst>
          </p:cNvPr>
          <p:cNvSpPr/>
          <p:nvPr/>
        </p:nvSpPr>
        <p:spPr>
          <a:xfrm>
            <a:off x="7086304" y="2411946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FEDC3CF-EF69-4217-B04F-3AB5F9B3C00C}"/>
              </a:ext>
            </a:extLst>
          </p:cNvPr>
          <p:cNvGrpSpPr/>
          <p:nvPr/>
        </p:nvGrpSpPr>
        <p:grpSpPr>
          <a:xfrm>
            <a:off x="42950" y="2260026"/>
            <a:ext cx="1449315" cy="891531"/>
            <a:chOff x="1668527" y="2689851"/>
            <a:chExt cx="1449315" cy="891531"/>
          </a:xfrm>
        </p:grpSpPr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3D641B5A-9C94-40A6-8F85-E4BD521F41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54837AD4-F9D1-41E1-B2FE-56589EC984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DE1C7C92-BC62-4A9C-84CE-5ED0E6AC5F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FC6DCC-A69A-4993-8BA6-DEAE5E2EBB6A}"/>
              </a:ext>
            </a:extLst>
          </p:cNvPr>
          <p:cNvGrpSpPr/>
          <p:nvPr/>
        </p:nvGrpSpPr>
        <p:grpSpPr>
          <a:xfrm>
            <a:off x="1643305" y="2260025"/>
            <a:ext cx="1481219" cy="891531"/>
            <a:chOff x="1668527" y="3661401"/>
            <a:chExt cx="1442965" cy="891531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1C3AB921-608A-4A7D-9146-C2B030E0AC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B04BBC0B-3CF7-4F26-966B-DD74541AC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7EB18E18-F457-4328-93C3-B6C135427F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7505327-7C52-40FF-B063-2DAFA9553E16}"/>
              </a:ext>
            </a:extLst>
          </p:cNvPr>
          <p:cNvGrpSpPr/>
          <p:nvPr/>
        </p:nvGrpSpPr>
        <p:grpSpPr>
          <a:xfrm>
            <a:off x="3321485" y="2251203"/>
            <a:ext cx="1441747" cy="900353"/>
            <a:chOff x="1668527" y="4507115"/>
            <a:chExt cx="1441747" cy="891531"/>
          </a:xfrm>
        </p:grpSpPr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27753303-3948-4FEE-A08B-B2653D459C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3DD83B98-E940-4FB3-B360-8FFE83EF62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2FE3F32E-909A-4869-ACA0-B606C8327F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E16B8BF9-BE25-4FDB-8332-E0F9222DD188}"/>
              </a:ext>
            </a:extLst>
          </p:cNvPr>
          <p:cNvGrpSpPr/>
          <p:nvPr/>
        </p:nvGrpSpPr>
        <p:grpSpPr>
          <a:xfrm>
            <a:off x="5496249" y="1117548"/>
            <a:ext cx="1449315" cy="891531"/>
            <a:chOff x="1668527" y="2689851"/>
            <a:chExt cx="1449315" cy="891531"/>
          </a:xfrm>
        </p:grpSpPr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18E1B645-A75A-4785-BE9B-F7F849A452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8EFAF7CE-AF24-478D-980D-C6AD64B5C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B9D7055-4EBB-4F05-A52B-ED6A7EF8C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F4108818-BFEB-4BD3-B82B-3F48A09786A2}"/>
              </a:ext>
            </a:extLst>
          </p:cNvPr>
          <p:cNvGrpSpPr/>
          <p:nvPr/>
        </p:nvGrpSpPr>
        <p:grpSpPr>
          <a:xfrm>
            <a:off x="5490430" y="2189677"/>
            <a:ext cx="1442965" cy="891531"/>
            <a:chOff x="1668527" y="3661401"/>
            <a:chExt cx="1442965" cy="891531"/>
          </a:xfrm>
        </p:grpSpPr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BE89174D-4C25-4747-8193-E34CCC194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D14C1430-8863-435C-AE8E-07750B360B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B3BB988E-0416-4AED-BB46-0EA37E214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84547B08-AF32-432B-A29D-B2680EC4DD37}"/>
              </a:ext>
            </a:extLst>
          </p:cNvPr>
          <p:cNvGrpSpPr/>
          <p:nvPr/>
        </p:nvGrpSpPr>
        <p:grpSpPr>
          <a:xfrm>
            <a:off x="5503817" y="3325205"/>
            <a:ext cx="1441747" cy="891531"/>
            <a:chOff x="1668527" y="4507115"/>
            <a:chExt cx="1441747" cy="891531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890AB336-2477-4B47-A063-0F8AFAE2A0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84" name="그림 83">
              <a:extLst>
                <a:ext uri="{FF2B5EF4-FFF2-40B4-BE49-F238E27FC236}">
                  <a16:creationId xmlns:a16="http://schemas.microsoft.com/office/drawing/2014/main" id="{3156EF03-C056-46B0-B6E2-FC2E6C768B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298981FD-8FDE-419F-83E9-1FD40ED564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B51F8F8-E4DA-41F8-89FD-68545CE9D948}"/>
              </a:ext>
            </a:extLst>
          </p:cNvPr>
          <p:cNvGrpSpPr/>
          <p:nvPr/>
        </p:nvGrpSpPr>
        <p:grpSpPr>
          <a:xfrm>
            <a:off x="7518111" y="1563313"/>
            <a:ext cx="1449315" cy="2413388"/>
            <a:chOff x="7683473" y="1581098"/>
            <a:chExt cx="1449315" cy="2413388"/>
          </a:xfrm>
        </p:grpSpPr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EB7B8D8D-A0CD-4FD6-AB4F-428892000DBB}"/>
                </a:ext>
              </a:extLst>
            </p:cNvPr>
            <p:cNvGrpSpPr/>
            <p:nvPr/>
          </p:nvGrpSpPr>
          <p:grpSpPr>
            <a:xfrm>
              <a:off x="7684691" y="3102955"/>
              <a:ext cx="1441747" cy="891531"/>
              <a:chOff x="1668527" y="4507115"/>
              <a:chExt cx="1441747" cy="891531"/>
            </a:xfrm>
          </p:grpSpPr>
          <p:pic>
            <p:nvPicPr>
              <p:cNvPr id="95" name="그림 94">
                <a:extLst>
                  <a:ext uri="{FF2B5EF4-FFF2-40B4-BE49-F238E27FC236}">
                    <a16:creationId xmlns:a16="http://schemas.microsoft.com/office/drawing/2014/main" id="{09362301-D254-425F-B63B-8060B7CC8D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7049"/>
              <a:stretch/>
            </p:blipFill>
            <p:spPr>
              <a:xfrm>
                <a:off x="2211009" y="4507115"/>
                <a:ext cx="899265" cy="891531"/>
              </a:xfrm>
              <a:prstGeom prst="rect">
                <a:avLst/>
              </a:prstGeom>
            </p:spPr>
          </p:pic>
          <p:pic>
            <p:nvPicPr>
              <p:cNvPr id="96" name="그림 95">
                <a:extLst>
                  <a:ext uri="{FF2B5EF4-FFF2-40B4-BE49-F238E27FC236}">
                    <a16:creationId xmlns:a16="http://schemas.microsoft.com/office/drawing/2014/main" id="{D3C7878A-3E95-456C-84F0-4577314283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5675" r="67681"/>
              <a:stretch/>
            </p:blipFill>
            <p:spPr>
              <a:xfrm>
                <a:off x="1954510" y="4507115"/>
                <a:ext cx="260351" cy="891531"/>
              </a:xfrm>
              <a:prstGeom prst="rect">
                <a:avLst/>
              </a:prstGeom>
            </p:spPr>
          </p:pic>
          <p:pic>
            <p:nvPicPr>
              <p:cNvPr id="97" name="그림 96">
                <a:extLst>
                  <a:ext uri="{FF2B5EF4-FFF2-40B4-BE49-F238E27FC236}">
                    <a16:creationId xmlns:a16="http://schemas.microsoft.com/office/drawing/2014/main" id="{5FA70D7E-9284-443D-A6FD-ED059BFBF9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4507115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E289C83-AD78-40FF-82D1-2DC691CC4CA1}"/>
                </a:ext>
              </a:extLst>
            </p:cNvPr>
            <p:cNvGrpSpPr/>
            <p:nvPr/>
          </p:nvGrpSpPr>
          <p:grpSpPr>
            <a:xfrm>
              <a:off x="7684004" y="2342077"/>
              <a:ext cx="1442965" cy="891531"/>
              <a:chOff x="1668527" y="3661401"/>
              <a:chExt cx="1442965" cy="891531"/>
            </a:xfrm>
          </p:grpSpPr>
          <p:pic>
            <p:nvPicPr>
              <p:cNvPr id="91" name="그림 90">
                <a:extLst>
                  <a:ext uri="{FF2B5EF4-FFF2-40B4-BE49-F238E27FC236}">
                    <a16:creationId xmlns:a16="http://schemas.microsoft.com/office/drawing/2014/main" id="{8366DA5B-6F29-498D-8276-CC734C08A8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523" r="22464"/>
              <a:stretch/>
            </p:blipFill>
            <p:spPr>
              <a:xfrm>
                <a:off x="2209791" y="3661401"/>
                <a:ext cx="901701" cy="891531"/>
              </a:xfrm>
              <a:prstGeom prst="rect">
                <a:avLst/>
              </a:prstGeom>
            </p:spPr>
          </p:pic>
          <p:pic>
            <p:nvPicPr>
              <p:cNvPr id="92" name="그림 91">
                <a:extLst>
                  <a:ext uri="{FF2B5EF4-FFF2-40B4-BE49-F238E27FC236}">
                    <a16:creationId xmlns:a16="http://schemas.microsoft.com/office/drawing/2014/main" id="{A0A12350-A629-4F81-AD10-EC958B5700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706" r="73839"/>
              <a:stretch/>
            </p:blipFill>
            <p:spPr>
              <a:xfrm>
                <a:off x="1938635" y="3661401"/>
                <a:ext cx="292101" cy="891531"/>
              </a:xfrm>
              <a:prstGeom prst="rect">
                <a:avLst/>
              </a:prstGeom>
            </p:spPr>
          </p:pic>
          <p:pic>
            <p:nvPicPr>
              <p:cNvPr id="93" name="그림 92">
                <a:extLst>
                  <a:ext uri="{FF2B5EF4-FFF2-40B4-BE49-F238E27FC236}">
                    <a16:creationId xmlns:a16="http://schemas.microsoft.com/office/drawing/2014/main" id="{D2875AB6-CC67-4624-83D2-987727F936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3661401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2D1D0085-A4C1-43F8-ACDE-A97EF230E22F}"/>
                </a:ext>
              </a:extLst>
            </p:cNvPr>
            <p:cNvGrpSpPr/>
            <p:nvPr/>
          </p:nvGrpSpPr>
          <p:grpSpPr>
            <a:xfrm>
              <a:off x="7683473" y="1581098"/>
              <a:ext cx="1449315" cy="891531"/>
              <a:chOff x="1668527" y="2689851"/>
              <a:chExt cx="1449315" cy="8915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0B5870DA-4D64-4D3B-B8F9-EA9E7E29ED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834" r="44829"/>
              <a:stretch/>
            </p:blipFill>
            <p:spPr>
              <a:xfrm>
                <a:off x="2203441" y="2689851"/>
                <a:ext cx="914401" cy="891531"/>
              </a:xfrm>
              <a:prstGeom prst="rect">
                <a:avLst/>
              </a:prstGeom>
            </p:spPr>
          </p:pic>
          <p:pic>
            <p:nvPicPr>
              <p:cNvPr id="88" name="그림 87">
                <a:extLst>
                  <a:ext uri="{FF2B5EF4-FFF2-40B4-BE49-F238E27FC236}">
                    <a16:creationId xmlns:a16="http://schemas.microsoft.com/office/drawing/2014/main" id="{5F333A78-1FFD-4BBF-A0A5-B5CBC6BD25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386" r="80483"/>
              <a:stretch/>
            </p:blipFill>
            <p:spPr>
              <a:xfrm>
                <a:off x="1944985" y="2689851"/>
                <a:ext cx="279401" cy="891531"/>
              </a:xfrm>
              <a:prstGeom prst="rect">
                <a:avLst/>
              </a:prstGeom>
            </p:spPr>
          </p:pic>
          <p:pic>
            <p:nvPicPr>
              <p:cNvPr id="89" name="그림 88">
                <a:extLst>
                  <a:ext uri="{FF2B5EF4-FFF2-40B4-BE49-F238E27FC236}">
                    <a16:creationId xmlns:a16="http://schemas.microsoft.com/office/drawing/2014/main" id="{66239E13-DF80-4DDA-A61C-0C4ED9C900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2689851"/>
                <a:ext cx="287107" cy="891531"/>
              </a:xfrm>
              <a:prstGeom prst="rect">
                <a:avLst/>
              </a:prstGeom>
            </p:spPr>
          </p:pic>
        </p:grpSp>
      </p:grpSp>
      <p:grpSp>
        <p:nvGrpSpPr>
          <p:cNvPr id="52" name="组合 7">
            <a:extLst>
              <a:ext uri="{FF2B5EF4-FFF2-40B4-BE49-F238E27FC236}">
                <a16:creationId xmlns:a16="http://schemas.microsoft.com/office/drawing/2014/main" id="{8DB21E47-8641-40FF-AECE-07067FE12748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53" name="矩形 8">
              <a:extLst>
                <a:ext uri="{FF2B5EF4-FFF2-40B4-BE49-F238E27FC236}">
                  <a16:creationId xmlns:a16="http://schemas.microsoft.com/office/drawing/2014/main" id="{810F9192-FEED-444E-96E1-9E64693F13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4" name="矩形 9">
              <a:extLst>
                <a:ext uri="{FF2B5EF4-FFF2-40B4-BE49-F238E27FC236}">
                  <a16:creationId xmlns:a16="http://schemas.microsoft.com/office/drawing/2014/main" id="{2DD329DF-B2B9-4935-B375-1EEF81967D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0" name="文本框 10">
            <a:extLst>
              <a:ext uri="{FF2B5EF4-FFF2-40B4-BE49-F238E27FC236}">
                <a16:creationId xmlns:a16="http://schemas.microsoft.com/office/drawing/2014/main" id="{B04B7C5A-DF22-4FE3-87F4-F7D77C410B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Preprocessing(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사출 전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8" name="TextBox 51">
            <a:extLst>
              <a:ext uri="{FF2B5EF4-FFF2-40B4-BE49-F238E27FC236}">
                <a16:creationId xmlns:a16="http://schemas.microsoft.com/office/drawing/2014/main" id="{0411BB7E-6859-4D23-9440-B73F504FE093}"/>
              </a:ext>
            </a:extLst>
          </p:cNvPr>
          <p:cNvSpPr txBox="1"/>
          <p:nvPr/>
        </p:nvSpPr>
        <p:spPr>
          <a:xfrm>
            <a:off x="393469" y="3517300"/>
            <a:ext cx="399410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ea typeface="Rix고딕 B" panose="02020603020101020101" pitchFamily="18" charset="-127"/>
              </a:rPr>
              <a:t>분할된 </a:t>
            </a:r>
            <a:r>
              <a:rPr lang="en-US" altLang="ko-KR" dirty="0">
                <a:ea typeface="Rix고딕 B" panose="02020603020101020101" pitchFamily="18" charset="-127"/>
              </a:rPr>
              <a:t>NODE1, NODE2, NODE3 </a:t>
            </a:r>
            <a:r>
              <a:rPr lang="ko-KR" altLang="en-US" dirty="0">
                <a:ea typeface="Rix고딕 B" panose="02020603020101020101" pitchFamily="18" charset="-127"/>
              </a:rPr>
              <a:t>를 세로로 병합한다</a:t>
            </a:r>
          </a:p>
        </p:txBody>
      </p:sp>
    </p:spTree>
    <p:extLst>
      <p:ext uri="{BB962C8B-B14F-4D97-AF65-F5344CB8AC3E}">
        <p14:creationId xmlns:p14="http://schemas.microsoft.com/office/powerpoint/2010/main" val="4114291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562C3B8-89BE-4EF0-A70A-9507B63BEF43}"/>
              </a:ext>
            </a:extLst>
          </p:cNvPr>
          <p:cNvSpPr txBox="1"/>
          <p:nvPr/>
        </p:nvSpPr>
        <p:spPr>
          <a:xfrm>
            <a:off x="753272" y="1115665"/>
            <a:ext cx="24163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후 데이터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(From Splunk)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726DAF0-25A8-470E-8402-C89B2CBEC207}"/>
              </a:ext>
            </a:extLst>
          </p:cNvPr>
          <p:cNvSpPr/>
          <p:nvPr/>
        </p:nvSpPr>
        <p:spPr>
          <a:xfrm>
            <a:off x="3868437" y="1681249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FF3788-0C0D-43E6-AF69-49C9DB5DECF3}"/>
              </a:ext>
            </a:extLst>
          </p:cNvPr>
          <p:cNvSpPr txBox="1"/>
          <p:nvPr/>
        </p:nvSpPr>
        <p:spPr>
          <a:xfrm>
            <a:off x="4545734" y="1115665"/>
            <a:ext cx="8583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D164C-3D78-450E-9C82-9B1A9A31880C}"/>
              </a:ext>
            </a:extLst>
          </p:cNvPr>
          <p:cNvSpPr txBox="1"/>
          <p:nvPr/>
        </p:nvSpPr>
        <p:spPr>
          <a:xfrm>
            <a:off x="6172321" y="111566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4C1E2C85-0B29-43D7-A495-2194E134C6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7"/>
          <a:stretch/>
        </p:blipFill>
        <p:spPr>
          <a:xfrm>
            <a:off x="114158" y="1524410"/>
            <a:ext cx="3694622" cy="891531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FD04DB2-2FD2-46B0-A995-204C4B212089}"/>
              </a:ext>
            </a:extLst>
          </p:cNvPr>
          <p:cNvGrpSpPr/>
          <p:nvPr/>
        </p:nvGrpSpPr>
        <p:grpSpPr>
          <a:xfrm>
            <a:off x="4206035" y="1524410"/>
            <a:ext cx="1449315" cy="891531"/>
            <a:chOff x="1668527" y="2689851"/>
            <a:chExt cx="1449315" cy="891531"/>
          </a:xfrm>
        </p:grpSpPr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12EA62AC-F843-48BF-95C2-4C79DAE3AB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6ABB7AFA-CA94-4E8E-948F-E42A8F7988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F7CE8575-67B9-4E86-A6D3-8250E3E0AD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024E0C2-EEBA-41A3-8312-80EA4407A349}"/>
              </a:ext>
            </a:extLst>
          </p:cNvPr>
          <p:cNvGrpSpPr/>
          <p:nvPr/>
        </p:nvGrpSpPr>
        <p:grpSpPr>
          <a:xfrm>
            <a:off x="5910725" y="1524409"/>
            <a:ext cx="1442965" cy="891531"/>
            <a:chOff x="1668527" y="3661401"/>
            <a:chExt cx="1442965" cy="891531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3B8473EE-02E1-40DB-BA21-2394A92FD2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A517BCF4-F7C7-46B2-9D8C-DCA3728FD2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4D676ADD-C558-4994-AA4C-ADD96A4BD6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65508DE-9A16-4BC0-96C4-7F099498A849}"/>
              </a:ext>
            </a:extLst>
          </p:cNvPr>
          <p:cNvGrpSpPr/>
          <p:nvPr/>
        </p:nvGrpSpPr>
        <p:grpSpPr>
          <a:xfrm>
            <a:off x="7602470" y="1524409"/>
            <a:ext cx="1441747" cy="891531"/>
            <a:chOff x="1668527" y="4507115"/>
            <a:chExt cx="1441747" cy="891531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B5990A5D-D13E-4132-B349-DD37505847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2565B96E-E017-411B-A4B9-EACA3F325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B919246F-32EA-4457-81AF-1BCA6AD298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95DA120F-9C6C-4BFB-BC3A-2C184F0B300A}"/>
              </a:ext>
            </a:extLst>
          </p:cNvPr>
          <p:cNvSpPr txBox="1"/>
          <p:nvPr/>
        </p:nvSpPr>
        <p:spPr>
          <a:xfrm>
            <a:off x="7867785" y="111566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 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39" name="组合 7">
            <a:extLst>
              <a:ext uri="{FF2B5EF4-FFF2-40B4-BE49-F238E27FC236}">
                <a16:creationId xmlns:a16="http://schemas.microsoft.com/office/drawing/2014/main" id="{CE3E30A4-EA07-471E-847D-2A28D8797E4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4" name="矩形 8">
              <a:extLst>
                <a:ext uri="{FF2B5EF4-FFF2-40B4-BE49-F238E27FC236}">
                  <a16:creationId xmlns:a16="http://schemas.microsoft.com/office/drawing/2014/main" id="{A3F04AF2-EADF-4061-AF10-CF05A414E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45" name="矩形 9">
              <a:extLst>
                <a:ext uri="{FF2B5EF4-FFF2-40B4-BE49-F238E27FC236}">
                  <a16:creationId xmlns:a16="http://schemas.microsoft.com/office/drawing/2014/main" id="{D90AC1B3-BF55-41BE-A286-7E69221C53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46" name="文本框 10">
            <a:extLst>
              <a:ext uri="{FF2B5EF4-FFF2-40B4-BE49-F238E27FC236}">
                <a16:creationId xmlns:a16="http://schemas.microsoft.com/office/drawing/2014/main" id="{16B5CFD1-8980-44D2-97F2-2D36C9EEF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79510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Preprocessing(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사출 후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AFB3C987-EF67-43CC-BEF3-91306CE88576}"/>
              </a:ext>
            </a:extLst>
          </p:cNvPr>
          <p:cNvSpPr txBox="1"/>
          <p:nvPr/>
        </p:nvSpPr>
        <p:spPr>
          <a:xfrm>
            <a:off x="736358" y="2804658"/>
            <a:ext cx="5461474" cy="15465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ea typeface="Rix고딕 B" panose="02020603020101020101" pitchFamily="18" charset="-127"/>
              </a:rPr>
              <a:t>UDM</a:t>
            </a:r>
            <a:r>
              <a:rPr lang="ko-KR" altLang="en-US" dirty="0">
                <a:ea typeface="Rix고딕 B" panose="02020603020101020101" pitchFamily="18" charset="-127"/>
              </a:rPr>
              <a:t>포맷 </a:t>
            </a:r>
            <a:r>
              <a:rPr lang="en-US" altLang="ko-KR" dirty="0">
                <a:ea typeface="Rix고딕 B" panose="02020603020101020101" pitchFamily="18" charset="-127"/>
                <a:sym typeface="Wingdings" panose="05000000000000000000" pitchFamily="2" charset="2"/>
              </a:rPr>
              <a:t></a:t>
            </a:r>
            <a:r>
              <a:rPr lang="ko-KR" altLang="en-US" dirty="0">
                <a:ea typeface="Rix고딕 B" panose="02020603020101020101" pitchFamily="18" charset="-127"/>
              </a:rPr>
              <a:t> </a:t>
            </a:r>
            <a:r>
              <a:rPr lang="en-US" altLang="ko-KR" dirty="0">
                <a:ea typeface="Rix고딕 B" panose="02020603020101020101" pitchFamily="18" charset="-127"/>
              </a:rPr>
              <a:t>CSV</a:t>
            </a:r>
            <a:r>
              <a:rPr lang="ko-KR" altLang="en-US" dirty="0">
                <a:ea typeface="Rix고딕 B" panose="02020603020101020101" pitchFamily="18" charset="-127"/>
              </a:rPr>
              <a:t>포맷 변경이 끝난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  <a:r>
              <a:rPr lang="ko-KR" altLang="en-US" dirty="0">
                <a:ea typeface="Rix고딕 B" panose="02020603020101020101" pitchFamily="18" charset="-127"/>
              </a:rPr>
              <a:t>사출 후 데이터를 불러와</a:t>
            </a:r>
            <a:endParaRPr lang="en-US" altLang="ko-KR" dirty="0">
              <a:ea typeface="Rix고딕 B" panose="02020603020101020101" pitchFamily="18" charset="-127"/>
            </a:endParaRPr>
          </a:p>
          <a:p>
            <a:endParaRPr lang="en-US" altLang="ko-KR" dirty="0">
              <a:ea typeface="Rix고딕 B" panose="02020603020101020101" pitchFamily="18" charset="-127"/>
            </a:endParaRPr>
          </a:p>
          <a:p>
            <a:r>
              <a:rPr lang="en-US" altLang="ko-KR" dirty="0">
                <a:ea typeface="Rix고딕 B" panose="02020603020101020101" pitchFamily="18" charset="-127"/>
              </a:rPr>
              <a:t>1. ELMT, NODE1 -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</a:p>
          <a:p>
            <a:r>
              <a:rPr lang="en-US" altLang="ko-KR" dirty="0">
                <a:ea typeface="Rix고딕 B" panose="02020603020101020101" pitchFamily="18" charset="-127"/>
              </a:rPr>
              <a:t>2. ELMT, NODE2 -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  <a:endParaRPr lang="ko-KR" altLang="en-US" dirty="0">
              <a:ea typeface="Rix고딕 B" panose="02020603020101020101" pitchFamily="18" charset="-127"/>
            </a:endParaRPr>
          </a:p>
          <a:p>
            <a:r>
              <a:rPr lang="en-US" altLang="ko-KR" dirty="0">
                <a:ea typeface="Rix고딕 B" panose="02020603020101020101" pitchFamily="18" charset="-127"/>
              </a:rPr>
              <a:t>3. ELMT, NODE3 - X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Y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, Z</a:t>
            </a:r>
            <a:r>
              <a:rPr lang="ko-KR" altLang="en-US" dirty="0">
                <a:ea typeface="Rix고딕 B" panose="02020603020101020101" pitchFamily="18" charset="-127"/>
              </a:rPr>
              <a:t>좌표</a:t>
            </a:r>
            <a:r>
              <a:rPr lang="en-US" altLang="ko-KR" dirty="0">
                <a:ea typeface="Rix고딕 B" panose="02020603020101020101" pitchFamily="18" charset="-127"/>
              </a:rPr>
              <a:t> </a:t>
            </a:r>
          </a:p>
          <a:p>
            <a:endParaRPr lang="ko-KR" altLang="en-US" dirty="0">
              <a:ea typeface="Rix고딕 B" panose="02020603020101020101" pitchFamily="18" charset="-127"/>
            </a:endParaRPr>
          </a:p>
          <a:p>
            <a:r>
              <a:rPr lang="ko-KR" altLang="en-US" dirty="0">
                <a:ea typeface="Rix고딕 B" panose="02020603020101020101" pitchFamily="18" charset="-127"/>
              </a:rPr>
              <a:t>총</a:t>
            </a:r>
            <a:r>
              <a:rPr lang="en-US" altLang="ko-KR" dirty="0">
                <a:ea typeface="Rix고딕 B" panose="02020603020101020101" pitchFamily="18" charset="-127"/>
              </a:rPr>
              <a:t> 3</a:t>
            </a:r>
            <a:r>
              <a:rPr lang="ko-KR" altLang="en-US" dirty="0">
                <a:ea typeface="Rix고딕 B" panose="02020603020101020101" pitchFamily="18" charset="-127"/>
              </a:rPr>
              <a:t>개의 데이터로 분할한다</a:t>
            </a:r>
            <a:r>
              <a:rPr lang="en-US" altLang="ko-KR" dirty="0">
                <a:ea typeface="Rix고딕 B" panose="02020603020101020101" pitchFamily="18" charset="-127"/>
              </a:rPr>
              <a:t>.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4D38D4F-D5FA-4D89-BC49-303F26E4BBB9}"/>
              </a:ext>
            </a:extLst>
          </p:cNvPr>
          <p:cNvSpPr txBox="1"/>
          <p:nvPr/>
        </p:nvSpPr>
        <p:spPr>
          <a:xfrm>
            <a:off x="5655350" y="1855620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353CE-AD14-4B8D-8625-D4FE5060CC1F}"/>
              </a:ext>
            </a:extLst>
          </p:cNvPr>
          <p:cNvSpPr txBox="1"/>
          <p:nvPr/>
        </p:nvSpPr>
        <p:spPr>
          <a:xfrm>
            <a:off x="7346326" y="1849041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435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451544" y="1596713"/>
            <a:ext cx="3587504" cy="653296"/>
            <a:chOff x="3597879" y="2510945"/>
            <a:chExt cx="5022503" cy="914614"/>
          </a:xfrm>
        </p:grpSpPr>
        <p:sp>
          <p:nvSpPr>
            <p:cNvPr id="3" name="직사각형 2"/>
            <p:cNvSpPr/>
            <p:nvPr/>
          </p:nvSpPr>
          <p:spPr>
            <a:xfrm>
              <a:off x="4371478" y="2515090"/>
              <a:ext cx="4248904" cy="81868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defTabSz="681444">
                <a:buClr>
                  <a:srgbClr val="32A3D7"/>
                </a:buClr>
                <a:buSzPct val="90000"/>
              </a:pPr>
              <a:r>
                <a:rPr lang="ko-KR" altLang="en-US" sz="3100" spc="-111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서연이화 사업개요</a:t>
              </a: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3597879" y="2510945"/>
              <a:ext cx="883474" cy="914614"/>
              <a:chOff x="3448658" y="2780783"/>
              <a:chExt cx="846832" cy="876680"/>
            </a:xfrm>
          </p:grpSpPr>
          <p:sp>
            <p:nvSpPr>
              <p:cNvPr id="5" name="직사각형 4"/>
              <p:cNvSpPr/>
              <p:nvPr/>
            </p:nvSpPr>
            <p:spPr>
              <a:xfrm>
                <a:off x="3448658" y="2780783"/>
                <a:ext cx="846832" cy="87668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ko-KR" sz="40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30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</a:t>
                </a:r>
                <a:endParaRPr lang="ko-KR" altLang="en-US" sz="4024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000">
                        <a:srgbClr val="82BF25"/>
                      </a:gs>
                      <a:gs pos="100000">
                        <a:srgbClr val="003994"/>
                      </a:gs>
                    </a:gsLst>
                    <a:lin ang="30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6" name="직선 연결선 5"/>
              <p:cNvCxnSpPr/>
              <p:nvPr/>
            </p:nvCxnSpPr>
            <p:spPr>
              <a:xfrm>
                <a:off x="4089137" y="3347628"/>
                <a:ext cx="160039" cy="160039"/>
              </a:xfrm>
              <a:prstGeom prst="line">
                <a:avLst/>
              </a:prstGeom>
              <a:ln w="15875">
                <a:solidFill>
                  <a:srgbClr val="82BF2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816"/>
          <p:cNvSpPr>
            <a:spLocks noChangeArrowheads="1"/>
          </p:cNvSpPr>
          <p:nvPr/>
        </p:nvSpPr>
        <p:spPr bwMode="auto">
          <a:xfrm>
            <a:off x="3940110" y="2196000"/>
            <a:ext cx="1609141" cy="94152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91" tIns="134114" rIns="25546" anchor="t" anchorCtr="0"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710974">
              <a:lnSpc>
                <a:spcPct val="150000"/>
              </a:lnSpc>
              <a:buClr>
                <a:schemeClr val="bg1">
                  <a:lumMod val="75000"/>
                </a:schemeClr>
              </a:buClr>
              <a:buSzPct val="110000"/>
              <a:defRPr/>
            </a:pPr>
            <a:r>
              <a: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01. </a:t>
            </a:r>
            <a:r>
              <a: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사업의 배경</a:t>
            </a:r>
            <a:endParaRPr lang="en-US" altLang="ko-KR" sz="1286" spc="-71" dirty="0">
              <a:ln w="0">
                <a:solidFill>
                  <a:srgbClr val="0B4355">
                    <a:alpha val="5000"/>
                  </a:srgbClr>
                </a:solidFill>
              </a:ln>
              <a:solidFill>
                <a:prstClr val="black">
                  <a:lumMod val="95000"/>
                  <a:lumOff val="5000"/>
                </a:prstClr>
              </a:solidFill>
              <a:latin typeface="Rix고딕 B" panose="02020603020101020101" pitchFamily="18" charset="-127"/>
              <a:ea typeface="Rix고딕 B" panose="02020603020101020101" pitchFamily="18" charset="-127"/>
              <a:sym typeface="Wingdings"/>
            </a:endParaRPr>
          </a:p>
          <a:p>
            <a:pPr defTabSz="710974">
              <a:lnSpc>
                <a:spcPct val="150000"/>
              </a:lnSpc>
              <a:buClr>
                <a:schemeClr val="bg1">
                  <a:lumMod val="75000"/>
                </a:schemeClr>
              </a:buClr>
              <a:buSzPct val="110000"/>
              <a:defRPr/>
            </a:pPr>
            <a:r>
              <a: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02. </a:t>
            </a:r>
            <a:r>
              <a: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사업의 목표</a:t>
            </a:r>
            <a:endParaRPr lang="en-US" altLang="ko-KR" sz="1286" spc="-71" dirty="0">
              <a:ln w="0">
                <a:solidFill>
                  <a:srgbClr val="0B4355">
                    <a:alpha val="5000"/>
                  </a:srgbClr>
                </a:solidFill>
              </a:ln>
              <a:solidFill>
                <a:prstClr val="black">
                  <a:lumMod val="95000"/>
                  <a:lumOff val="5000"/>
                </a:prstClr>
              </a:solidFill>
              <a:latin typeface="Rix고딕 B" panose="02020603020101020101" pitchFamily="18" charset="-127"/>
              <a:ea typeface="Rix고딕 B" panose="02020603020101020101" pitchFamily="18" charset="-127"/>
              <a:sym typeface="Wingdings"/>
            </a:endParaRPr>
          </a:p>
          <a:p>
            <a:pPr defTabSz="710974">
              <a:lnSpc>
                <a:spcPct val="150000"/>
              </a:lnSpc>
              <a:buClr>
                <a:schemeClr val="bg1">
                  <a:lumMod val="75000"/>
                </a:schemeClr>
              </a:buClr>
              <a:buSzPct val="110000"/>
              <a:defRPr/>
            </a:pPr>
            <a:r>
              <a: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03. </a:t>
            </a:r>
            <a:r>
              <a: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개발계획 및 일정</a:t>
            </a:r>
            <a:endParaRPr lang="en-US" altLang="ko-KR" sz="1286" spc="-71" dirty="0">
              <a:ln w="0">
                <a:solidFill>
                  <a:srgbClr val="0B4355">
                    <a:alpha val="5000"/>
                  </a:srgbClr>
                </a:solidFill>
              </a:ln>
              <a:solidFill>
                <a:prstClr val="black">
                  <a:lumMod val="95000"/>
                  <a:lumOff val="5000"/>
                </a:prstClr>
              </a:solidFill>
              <a:latin typeface="Rix고딕 B" panose="02020603020101020101" pitchFamily="18" charset="-127"/>
              <a:ea typeface="Rix고딕 B" panose="02020603020101020101" pitchFamily="18" charset="-127"/>
              <a:sym typeface="Wingdings"/>
            </a:endParaRPr>
          </a:p>
          <a:p>
            <a:pPr defTabSz="710974">
              <a:lnSpc>
                <a:spcPct val="150000"/>
              </a:lnSpc>
              <a:buClr>
                <a:schemeClr val="bg1">
                  <a:lumMod val="75000"/>
                </a:schemeClr>
              </a:buClr>
              <a:buSzPct val="110000"/>
              <a:defRPr/>
            </a:pPr>
            <a:r>
              <a: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04. </a:t>
            </a:r>
            <a:r>
              <a: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rPr>
              <a:t>현재 진행사항</a:t>
            </a:r>
          </a:p>
        </p:txBody>
      </p:sp>
    </p:spTree>
    <p:extLst>
      <p:ext uri="{BB962C8B-B14F-4D97-AF65-F5344CB8AC3E}">
        <p14:creationId xmlns:p14="http://schemas.microsoft.com/office/powerpoint/2010/main" val="2892884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9AFF3788-0C0D-43E6-AF69-49C9DB5DECF3}"/>
              </a:ext>
            </a:extLst>
          </p:cNvPr>
          <p:cNvSpPr txBox="1"/>
          <p:nvPr/>
        </p:nvSpPr>
        <p:spPr>
          <a:xfrm>
            <a:off x="330118" y="1843143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80CA84-63FB-4BDD-A712-D758FEE24717}"/>
              </a:ext>
            </a:extLst>
          </p:cNvPr>
          <p:cNvSpPr txBox="1"/>
          <p:nvPr/>
        </p:nvSpPr>
        <p:spPr>
          <a:xfrm>
            <a:off x="3557967" y="1839801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D164C-3D78-450E-9C82-9B1A9A31880C}"/>
              </a:ext>
            </a:extLst>
          </p:cNvPr>
          <p:cNvSpPr txBox="1"/>
          <p:nvPr/>
        </p:nvSpPr>
        <p:spPr>
          <a:xfrm>
            <a:off x="1852421" y="1839800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8043F1-E000-4F45-9681-825B63E495A8}"/>
              </a:ext>
            </a:extLst>
          </p:cNvPr>
          <p:cNvSpPr txBox="1"/>
          <p:nvPr/>
        </p:nvSpPr>
        <p:spPr>
          <a:xfrm>
            <a:off x="1432016" y="2575528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8D0C74D-5604-4986-ACB6-A9895E1FFC52}"/>
              </a:ext>
            </a:extLst>
          </p:cNvPr>
          <p:cNvSpPr txBox="1"/>
          <p:nvPr/>
        </p:nvSpPr>
        <p:spPr>
          <a:xfrm>
            <a:off x="3096680" y="256894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06C4F0-9314-433C-8EF7-1B1CCD948BB8}"/>
              </a:ext>
            </a:extLst>
          </p:cNvPr>
          <p:cNvSpPr txBox="1"/>
          <p:nvPr/>
        </p:nvSpPr>
        <p:spPr>
          <a:xfrm>
            <a:off x="6073841" y="196302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E0C066-2E8D-4097-A128-00FF23B21A0B}"/>
              </a:ext>
            </a:extLst>
          </p:cNvPr>
          <p:cNvSpPr txBox="1"/>
          <p:nvPr/>
        </p:nvSpPr>
        <p:spPr>
          <a:xfrm>
            <a:off x="6093680" y="305812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0B10A45C-527D-4AC5-BD6D-D4B1DE329889}"/>
              </a:ext>
            </a:extLst>
          </p:cNvPr>
          <p:cNvSpPr/>
          <p:nvPr/>
        </p:nvSpPr>
        <p:spPr>
          <a:xfrm>
            <a:off x="4953744" y="2411946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C18C4217-88F8-4A06-8EFE-B755C7C08D1F}"/>
              </a:ext>
            </a:extLst>
          </p:cNvPr>
          <p:cNvSpPr/>
          <p:nvPr/>
        </p:nvSpPr>
        <p:spPr>
          <a:xfrm>
            <a:off x="7086304" y="2411946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FEDC3CF-EF69-4217-B04F-3AB5F9B3C00C}"/>
              </a:ext>
            </a:extLst>
          </p:cNvPr>
          <p:cNvGrpSpPr/>
          <p:nvPr/>
        </p:nvGrpSpPr>
        <p:grpSpPr>
          <a:xfrm>
            <a:off x="42950" y="2260026"/>
            <a:ext cx="1449315" cy="891531"/>
            <a:chOff x="1668527" y="2689851"/>
            <a:chExt cx="1449315" cy="891531"/>
          </a:xfrm>
        </p:grpSpPr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3D641B5A-9C94-40A6-8F85-E4BD521F41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54837AD4-F9D1-41E1-B2FE-56589EC984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DE1C7C92-BC62-4A9C-84CE-5ED0E6AC5F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FC6DCC-A69A-4993-8BA6-DEAE5E2EBB6A}"/>
              </a:ext>
            </a:extLst>
          </p:cNvPr>
          <p:cNvGrpSpPr/>
          <p:nvPr/>
        </p:nvGrpSpPr>
        <p:grpSpPr>
          <a:xfrm>
            <a:off x="1643305" y="2260025"/>
            <a:ext cx="1481219" cy="891531"/>
            <a:chOff x="1668527" y="3661401"/>
            <a:chExt cx="1442965" cy="891531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1C3AB921-608A-4A7D-9146-C2B030E0AC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B04BBC0B-3CF7-4F26-966B-DD74541AC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7EB18E18-F457-4328-93C3-B6C135427F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7505327-7C52-40FF-B063-2DAFA9553E16}"/>
              </a:ext>
            </a:extLst>
          </p:cNvPr>
          <p:cNvGrpSpPr/>
          <p:nvPr/>
        </p:nvGrpSpPr>
        <p:grpSpPr>
          <a:xfrm>
            <a:off x="3321485" y="2251203"/>
            <a:ext cx="1441747" cy="900353"/>
            <a:chOff x="1668527" y="4507115"/>
            <a:chExt cx="1441747" cy="891531"/>
          </a:xfrm>
        </p:grpSpPr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27753303-3948-4FEE-A08B-B2653D459C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3DD83B98-E940-4FB3-B360-8FFE83EF62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2FE3F32E-909A-4869-ACA0-B606C8327F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E16B8BF9-BE25-4FDB-8332-E0F9222DD188}"/>
              </a:ext>
            </a:extLst>
          </p:cNvPr>
          <p:cNvGrpSpPr/>
          <p:nvPr/>
        </p:nvGrpSpPr>
        <p:grpSpPr>
          <a:xfrm>
            <a:off x="5496249" y="1117548"/>
            <a:ext cx="1449315" cy="891531"/>
            <a:chOff x="1668527" y="2689851"/>
            <a:chExt cx="1449315" cy="891531"/>
          </a:xfrm>
        </p:grpSpPr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18E1B645-A75A-4785-BE9B-F7F849A452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4" r="44829"/>
            <a:stretch/>
          </p:blipFill>
          <p:spPr>
            <a:xfrm>
              <a:off x="2203441" y="2689851"/>
              <a:ext cx="914401" cy="891531"/>
            </a:xfrm>
            <a:prstGeom prst="rect">
              <a:avLst/>
            </a:prstGeom>
          </p:spPr>
        </p:pic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8EFAF7CE-AF24-478D-980D-C6AD64B5C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86" r="80483"/>
            <a:stretch/>
          </p:blipFill>
          <p:spPr>
            <a:xfrm>
              <a:off x="1944985" y="2689851"/>
              <a:ext cx="279401" cy="891531"/>
            </a:xfrm>
            <a:prstGeom prst="rect">
              <a:avLst/>
            </a:prstGeom>
          </p:spPr>
        </p:pic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B9D7055-4EBB-4F05-A52B-ED6A7EF8C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2689851"/>
              <a:ext cx="287107" cy="891531"/>
            </a:xfrm>
            <a:prstGeom prst="rect">
              <a:avLst/>
            </a:prstGeom>
          </p:spPr>
        </p:pic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F4108818-BFEB-4BD3-B82B-3F48A09786A2}"/>
              </a:ext>
            </a:extLst>
          </p:cNvPr>
          <p:cNvGrpSpPr/>
          <p:nvPr/>
        </p:nvGrpSpPr>
        <p:grpSpPr>
          <a:xfrm>
            <a:off x="5490430" y="2189677"/>
            <a:ext cx="1442965" cy="891531"/>
            <a:chOff x="1668527" y="3661401"/>
            <a:chExt cx="1442965" cy="891531"/>
          </a:xfrm>
        </p:grpSpPr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BE89174D-4C25-4747-8193-E34CCC194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23" r="22464"/>
            <a:stretch/>
          </p:blipFill>
          <p:spPr>
            <a:xfrm>
              <a:off x="2209791" y="3661401"/>
              <a:ext cx="901701" cy="891531"/>
            </a:xfrm>
            <a:prstGeom prst="rect">
              <a:avLst/>
            </a:prstGeom>
          </p:spPr>
        </p:pic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D14C1430-8863-435C-AE8E-07750B360B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06" r="73839"/>
            <a:stretch/>
          </p:blipFill>
          <p:spPr>
            <a:xfrm>
              <a:off x="1938635" y="3661401"/>
              <a:ext cx="292101" cy="891531"/>
            </a:xfrm>
            <a:prstGeom prst="rect">
              <a:avLst/>
            </a:prstGeom>
          </p:spPr>
        </p:pic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B3BB988E-0416-4AED-BB46-0EA37E214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3661401"/>
              <a:ext cx="287107" cy="89153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84547B08-AF32-432B-A29D-B2680EC4DD37}"/>
              </a:ext>
            </a:extLst>
          </p:cNvPr>
          <p:cNvGrpSpPr/>
          <p:nvPr/>
        </p:nvGrpSpPr>
        <p:grpSpPr>
          <a:xfrm>
            <a:off x="5503817" y="3325205"/>
            <a:ext cx="1441747" cy="891531"/>
            <a:chOff x="1668527" y="4507115"/>
            <a:chExt cx="1441747" cy="891531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890AB336-2477-4B47-A063-0F8AFAE2A0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049"/>
            <a:stretch/>
          </p:blipFill>
          <p:spPr>
            <a:xfrm>
              <a:off x="2211009" y="4507115"/>
              <a:ext cx="899265" cy="891531"/>
            </a:xfrm>
            <a:prstGeom prst="rect">
              <a:avLst/>
            </a:prstGeom>
          </p:spPr>
        </p:pic>
        <p:pic>
          <p:nvPicPr>
            <p:cNvPr id="84" name="그림 83">
              <a:extLst>
                <a:ext uri="{FF2B5EF4-FFF2-40B4-BE49-F238E27FC236}">
                  <a16:creationId xmlns:a16="http://schemas.microsoft.com/office/drawing/2014/main" id="{3156EF03-C056-46B0-B6E2-FC2E6C768B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75" r="67681"/>
            <a:stretch/>
          </p:blipFill>
          <p:spPr>
            <a:xfrm>
              <a:off x="1954510" y="4507115"/>
              <a:ext cx="260351" cy="891531"/>
            </a:xfrm>
            <a:prstGeom prst="rect">
              <a:avLst/>
            </a:prstGeom>
          </p:spPr>
        </p:pic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298981FD-8FDE-419F-83E9-1FD40ED564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" r="86965"/>
            <a:stretch/>
          </p:blipFill>
          <p:spPr>
            <a:xfrm>
              <a:off x="1668527" y="4507115"/>
              <a:ext cx="287107" cy="891531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B51F8F8-E4DA-41F8-89FD-68545CE9D948}"/>
              </a:ext>
            </a:extLst>
          </p:cNvPr>
          <p:cNvGrpSpPr/>
          <p:nvPr/>
        </p:nvGrpSpPr>
        <p:grpSpPr>
          <a:xfrm>
            <a:off x="7518111" y="1563313"/>
            <a:ext cx="1449315" cy="2413388"/>
            <a:chOff x="7683473" y="1581098"/>
            <a:chExt cx="1449315" cy="2413388"/>
          </a:xfrm>
        </p:grpSpPr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EB7B8D8D-A0CD-4FD6-AB4F-428892000DBB}"/>
                </a:ext>
              </a:extLst>
            </p:cNvPr>
            <p:cNvGrpSpPr/>
            <p:nvPr/>
          </p:nvGrpSpPr>
          <p:grpSpPr>
            <a:xfrm>
              <a:off x="7684691" y="3102955"/>
              <a:ext cx="1441747" cy="891531"/>
              <a:chOff x="1668527" y="4507115"/>
              <a:chExt cx="1441747" cy="891531"/>
            </a:xfrm>
          </p:grpSpPr>
          <p:pic>
            <p:nvPicPr>
              <p:cNvPr id="95" name="그림 94">
                <a:extLst>
                  <a:ext uri="{FF2B5EF4-FFF2-40B4-BE49-F238E27FC236}">
                    <a16:creationId xmlns:a16="http://schemas.microsoft.com/office/drawing/2014/main" id="{09362301-D254-425F-B63B-8060B7CC8D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7049"/>
              <a:stretch/>
            </p:blipFill>
            <p:spPr>
              <a:xfrm>
                <a:off x="2211009" y="4507115"/>
                <a:ext cx="899265" cy="891531"/>
              </a:xfrm>
              <a:prstGeom prst="rect">
                <a:avLst/>
              </a:prstGeom>
            </p:spPr>
          </p:pic>
          <p:pic>
            <p:nvPicPr>
              <p:cNvPr id="96" name="그림 95">
                <a:extLst>
                  <a:ext uri="{FF2B5EF4-FFF2-40B4-BE49-F238E27FC236}">
                    <a16:creationId xmlns:a16="http://schemas.microsoft.com/office/drawing/2014/main" id="{D3C7878A-3E95-456C-84F0-4577314283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5675" r="67681"/>
              <a:stretch/>
            </p:blipFill>
            <p:spPr>
              <a:xfrm>
                <a:off x="1954510" y="4507115"/>
                <a:ext cx="260351" cy="891531"/>
              </a:xfrm>
              <a:prstGeom prst="rect">
                <a:avLst/>
              </a:prstGeom>
            </p:spPr>
          </p:pic>
          <p:pic>
            <p:nvPicPr>
              <p:cNvPr id="97" name="그림 96">
                <a:extLst>
                  <a:ext uri="{FF2B5EF4-FFF2-40B4-BE49-F238E27FC236}">
                    <a16:creationId xmlns:a16="http://schemas.microsoft.com/office/drawing/2014/main" id="{5FA70D7E-9284-443D-A6FD-ED059BFBF9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4507115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E289C83-AD78-40FF-82D1-2DC691CC4CA1}"/>
                </a:ext>
              </a:extLst>
            </p:cNvPr>
            <p:cNvGrpSpPr/>
            <p:nvPr/>
          </p:nvGrpSpPr>
          <p:grpSpPr>
            <a:xfrm>
              <a:off x="7684004" y="2342077"/>
              <a:ext cx="1442965" cy="891531"/>
              <a:chOff x="1668527" y="3661401"/>
              <a:chExt cx="1442965" cy="891531"/>
            </a:xfrm>
          </p:grpSpPr>
          <p:pic>
            <p:nvPicPr>
              <p:cNvPr id="91" name="그림 90">
                <a:extLst>
                  <a:ext uri="{FF2B5EF4-FFF2-40B4-BE49-F238E27FC236}">
                    <a16:creationId xmlns:a16="http://schemas.microsoft.com/office/drawing/2014/main" id="{8366DA5B-6F29-498D-8276-CC734C08A8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523" r="22464"/>
              <a:stretch/>
            </p:blipFill>
            <p:spPr>
              <a:xfrm>
                <a:off x="2209791" y="3661401"/>
                <a:ext cx="901701" cy="891531"/>
              </a:xfrm>
              <a:prstGeom prst="rect">
                <a:avLst/>
              </a:prstGeom>
            </p:spPr>
          </p:pic>
          <p:pic>
            <p:nvPicPr>
              <p:cNvPr id="92" name="그림 91">
                <a:extLst>
                  <a:ext uri="{FF2B5EF4-FFF2-40B4-BE49-F238E27FC236}">
                    <a16:creationId xmlns:a16="http://schemas.microsoft.com/office/drawing/2014/main" id="{A0A12350-A629-4F81-AD10-EC958B5700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706" r="73839"/>
              <a:stretch/>
            </p:blipFill>
            <p:spPr>
              <a:xfrm>
                <a:off x="1938635" y="3661401"/>
                <a:ext cx="292101" cy="891531"/>
              </a:xfrm>
              <a:prstGeom prst="rect">
                <a:avLst/>
              </a:prstGeom>
            </p:spPr>
          </p:pic>
          <p:pic>
            <p:nvPicPr>
              <p:cNvPr id="93" name="그림 92">
                <a:extLst>
                  <a:ext uri="{FF2B5EF4-FFF2-40B4-BE49-F238E27FC236}">
                    <a16:creationId xmlns:a16="http://schemas.microsoft.com/office/drawing/2014/main" id="{D2875AB6-CC67-4624-83D2-987727F936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3661401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2D1D0085-A4C1-43F8-ACDE-A97EF230E22F}"/>
                </a:ext>
              </a:extLst>
            </p:cNvPr>
            <p:cNvGrpSpPr/>
            <p:nvPr/>
          </p:nvGrpSpPr>
          <p:grpSpPr>
            <a:xfrm>
              <a:off x="7683473" y="1581098"/>
              <a:ext cx="1449315" cy="891531"/>
              <a:chOff x="1668527" y="2689851"/>
              <a:chExt cx="1449315" cy="8915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0B5870DA-4D64-4D3B-B8F9-EA9E7E29ED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834" r="44829"/>
              <a:stretch/>
            </p:blipFill>
            <p:spPr>
              <a:xfrm>
                <a:off x="2203441" y="2689851"/>
                <a:ext cx="914401" cy="891531"/>
              </a:xfrm>
              <a:prstGeom prst="rect">
                <a:avLst/>
              </a:prstGeom>
            </p:spPr>
          </p:pic>
          <p:pic>
            <p:nvPicPr>
              <p:cNvPr id="88" name="그림 87">
                <a:extLst>
                  <a:ext uri="{FF2B5EF4-FFF2-40B4-BE49-F238E27FC236}">
                    <a16:creationId xmlns:a16="http://schemas.microsoft.com/office/drawing/2014/main" id="{5F333A78-1FFD-4BBF-A0A5-B5CBC6BD25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386" r="80483"/>
              <a:stretch/>
            </p:blipFill>
            <p:spPr>
              <a:xfrm>
                <a:off x="1944985" y="2689851"/>
                <a:ext cx="279401" cy="891531"/>
              </a:xfrm>
              <a:prstGeom prst="rect">
                <a:avLst/>
              </a:prstGeom>
            </p:spPr>
          </p:pic>
          <p:pic>
            <p:nvPicPr>
              <p:cNvPr id="89" name="그림 88">
                <a:extLst>
                  <a:ext uri="{FF2B5EF4-FFF2-40B4-BE49-F238E27FC236}">
                    <a16:creationId xmlns:a16="http://schemas.microsoft.com/office/drawing/2014/main" id="{66239E13-DF80-4DDA-A61C-0C4ED9C900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707" r="86965"/>
              <a:stretch/>
            </p:blipFill>
            <p:spPr>
              <a:xfrm>
                <a:off x="1668527" y="2689851"/>
                <a:ext cx="287107" cy="891531"/>
              </a:xfrm>
              <a:prstGeom prst="rect">
                <a:avLst/>
              </a:prstGeom>
            </p:spPr>
          </p:pic>
        </p:grpSp>
      </p:grpSp>
      <p:grpSp>
        <p:nvGrpSpPr>
          <p:cNvPr id="52" name="组合 7">
            <a:extLst>
              <a:ext uri="{FF2B5EF4-FFF2-40B4-BE49-F238E27FC236}">
                <a16:creationId xmlns:a16="http://schemas.microsoft.com/office/drawing/2014/main" id="{8DB21E47-8641-40FF-AECE-07067FE12748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53" name="矩形 8">
              <a:extLst>
                <a:ext uri="{FF2B5EF4-FFF2-40B4-BE49-F238E27FC236}">
                  <a16:creationId xmlns:a16="http://schemas.microsoft.com/office/drawing/2014/main" id="{810F9192-FEED-444E-96E1-9E64693F13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4" name="矩形 9">
              <a:extLst>
                <a:ext uri="{FF2B5EF4-FFF2-40B4-BE49-F238E27FC236}">
                  <a16:creationId xmlns:a16="http://schemas.microsoft.com/office/drawing/2014/main" id="{2DD329DF-B2B9-4935-B375-1EEF81967D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0" name="文本框 10">
            <a:extLst>
              <a:ext uri="{FF2B5EF4-FFF2-40B4-BE49-F238E27FC236}">
                <a16:creationId xmlns:a16="http://schemas.microsoft.com/office/drawing/2014/main" id="{B04B7C5A-DF22-4FE3-87F4-F7D77C410B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Preprocessing(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사출 후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8" name="TextBox 51">
            <a:extLst>
              <a:ext uri="{FF2B5EF4-FFF2-40B4-BE49-F238E27FC236}">
                <a16:creationId xmlns:a16="http://schemas.microsoft.com/office/drawing/2014/main" id="{28542BD3-AC59-4556-AE7D-3A37132AE806}"/>
              </a:ext>
            </a:extLst>
          </p:cNvPr>
          <p:cNvSpPr txBox="1"/>
          <p:nvPr/>
        </p:nvSpPr>
        <p:spPr>
          <a:xfrm>
            <a:off x="393469" y="3517300"/>
            <a:ext cx="399410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ea typeface="Rix고딕 B" panose="02020603020101020101" pitchFamily="18" charset="-127"/>
              </a:rPr>
              <a:t>분할된 </a:t>
            </a:r>
            <a:r>
              <a:rPr lang="en-US" altLang="ko-KR" dirty="0">
                <a:ea typeface="Rix고딕 B" panose="02020603020101020101" pitchFamily="18" charset="-127"/>
              </a:rPr>
              <a:t>NODE1, NODE2, NODE3 </a:t>
            </a:r>
            <a:r>
              <a:rPr lang="ko-KR" altLang="en-US" dirty="0">
                <a:ea typeface="Rix고딕 B" panose="02020603020101020101" pitchFamily="18" charset="-127"/>
              </a:rPr>
              <a:t>를 세로로 병합한다</a:t>
            </a:r>
          </a:p>
        </p:txBody>
      </p:sp>
    </p:spTree>
    <p:extLst>
      <p:ext uri="{BB962C8B-B14F-4D97-AF65-F5344CB8AC3E}">
        <p14:creationId xmlns:p14="http://schemas.microsoft.com/office/powerpoint/2010/main" val="125181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7"/>
          <p:cNvGrpSpPr>
            <a:grpSpLocks/>
          </p:cNvGrpSpPr>
          <p:nvPr/>
        </p:nvGrpSpPr>
        <p:grpSpPr bwMode="auto">
          <a:xfrm>
            <a:off x="71669" y="28600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0" name="矩形 8"/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</a:endParaRPr>
            </a:p>
          </p:txBody>
        </p:sp>
        <p:sp>
          <p:nvSpPr>
            <p:cNvPr id="41" name="矩形 9"/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</a:endParaRPr>
            </a:p>
          </p:txBody>
        </p:sp>
      </p:grpSp>
      <p:sp>
        <p:nvSpPr>
          <p:cNvPr id="42" name="文本框 10"/>
          <p:cNvSpPr txBox="1">
            <a:spLocks noChangeArrowheads="1"/>
          </p:cNvSpPr>
          <p:nvPr/>
        </p:nvSpPr>
        <p:spPr bwMode="auto">
          <a:xfrm>
            <a:off x="439366" y="190619"/>
            <a:ext cx="49647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400" b="1" dirty="0">
                <a:solidFill>
                  <a:srgbClr val="262626"/>
                </a:solidFill>
                <a:latin typeface="Rix고딕 B" panose="02020603020101020101" pitchFamily="18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preprocessing </a:t>
            </a:r>
            <a:endParaRPr lang="ko-KR" altLang="en-US" sz="2400" b="1" dirty="0">
              <a:solidFill>
                <a:srgbClr val="262626"/>
              </a:solidFill>
              <a:latin typeface="Rix고딕 B" panose="02020603020101020101" pitchFamily="18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2C3B8-89BE-4EF0-A70A-9507B63BEF43}"/>
              </a:ext>
            </a:extLst>
          </p:cNvPr>
          <p:cNvSpPr txBox="1"/>
          <p:nvPr/>
        </p:nvSpPr>
        <p:spPr>
          <a:xfrm>
            <a:off x="357418" y="1218325"/>
            <a:ext cx="24163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후 데이터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(From Splunk)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726DAF0-25A8-470E-8402-C89B2CBEC207}"/>
              </a:ext>
            </a:extLst>
          </p:cNvPr>
          <p:cNvSpPr/>
          <p:nvPr/>
        </p:nvSpPr>
        <p:spPr>
          <a:xfrm>
            <a:off x="3780472" y="1644650"/>
            <a:ext cx="277940" cy="577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FF3788-0C0D-43E6-AF69-49C9DB5DECF3}"/>
              </a:ext>
            </a:extLst>
          </p:cNvPr>
          <p:cNvSpPr txBox="1"/>
          <p:nvPr/>
        </p:nvSpPr>
        <p:spPr>
          <a:xfrm>
            <a:off x="4564878" y="121832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80CA84-63FB-4BDD-A712-D758FEE24717}"/>
              </a:ext>
            </a:extLst>
          </p:cNvPr>
          <p:cNvSpPr txBox="1"/>
          <p:nvPr/>
        </p:nvSpPr>
        <p:spPr>
          <a:xfrm>
            <a:off x="7604056" y="1190560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D164C-3D78-450E-9C82-9B1A9A31880C}"/>
              </a:ext>
            </a:extLst>
          </p:cNvPr>
          <p:cNvSpPr txBox="1"/>
          <p:nvPr/>
        </p:nvSpPr>
        <p:spPr>
          <a:xfrm>
            <a:off x="6050509" y="1218324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3EB4F6DE-4A44-4696-A5A7-CB0698E1FA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44"/>
          <a:stretch/>
        </p:blipFill>
        <p:spPr>
          <a:xfrm>
            <a:off x="85850" y="1599436"/>
            <a:ext cx="3694622" cy="891531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5D0C352C-DD4F-46A8-BC90-03A0CC81A617}"/>
              </a:ext>
            </a:extLst>
          </p:cNvPr>
          <p:cNvGrpSpPr/>
          <p:nvPr/>
        </p:nvGrpSpPr>
        <p:grpSpPr>
          <a:xfrm>
            <a:off x="4207519" y="1640727"/>
            <a:ext cx="1415718" cy="891531"/>
            <a:chOff x="2981969" y="2941332"/>
            <a:chExt cx="1415718" cy="891531"/>
          </a:xfrm>
        </p:grpSpPr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2DC0BBAD-C02F-49D2-8683-239DB49A2A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615" r="45332"/>
            <a:stretch/>
          </p:blipFill>
          <p:spPr>
            <a:xfrm>
              <a:off x="3495987" y="2941332"/>
              <a:ext cx="901700" cy="891531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29438E97-BEBB-44F0-A980-B1490628F4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648" r="81209"/>
            <a:stretch/>
          </p:blipFill>
          <p:spPr>
            <a:xfrm>
              <a:off x="3258077" y="2941332"/>
              <a:ext cx="279400" cy="891531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ACCE1429-C11D-4046-B2A8-B0472AD9F1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2941332"/>
              <a:ext cx="283180" cy="891531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E451E48-33C7-4557-83A4-A0A930A43E86}"/>
              </a:ext>
            </a:extLst>
          </p:cNvPr>
          <p:cNvGrpSpPr/>
          <p:nvPr/>
        </p:nvGrpSpPr>
        <p:grpSpPr>
          <a:xfrm>
            <a:off x="5804686" y="1640726"/>
            <a:ext cx="1418893" cy="891531"/>
            <a:chOff x="2981969" y="3925176"/>
            <a:chExt cx="1418893" cy="891531"/>
          </a:xfrm>
        </p:grpSpPr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00298547-0118-4299-82D9-6B904E072C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181" r="22604"/>
            <a:stretch/>
          </p:blipFill>
          <p:spPr>
            <a:xfrm>
              <a:off x="3492812" y="3925176"/>
              <a:ext cx="908050" cy="891531"/>
            </a:xfrm>
            <a:prstGeom prst="rect">
              <a:avLst/>
            </a:prstGeom>
          </p:spPr>
        </p:pic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F409BF3B-758C-4928-BCC0-5AA7557ABC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466" r="74878"/>
            <a:stretch/>
          </p:blipFill>
          <p:spPr>
            <a:xfrm>
              <a:off x="3267602" y="3925176"/>
              <a:ext cx="260350" cy="891531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D21A8664-6B6C-4593-BBAA-3AF1F6B81A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3925176"/>
              <a:ext cx="283180" cy="891531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BEA2F4C-ED5A-4BFC-A381-BF65EFDC3C1B}"/>
              </a:ext>
            </a:extLst>
          </p:cNvPr>
          <p:cNvGrpSpPr/>
          <p:nvPr/>
        </p:nvGrpSpPr>
        <p:grpSpPr>
          <a:xfrm>
            <a:off x="7448789" y="1640726"/>
            <a:ext cx="1419639" cy="891531"/>
            <a:chOff x="2981969" y="4334249"/>
            <a:chExt cx="1419639" cy="891531"/>
          </a:xfrm>
        </p:grpSpPr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B1D63975-8593-4B73-A14A-F8A3FE347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747"/>
            <a:stretch/>
          </p:blipFill>
          <p:spPr>
            <a:xfrm>
              <a:off x="3492066" y="4334249"/>
              <a:ext cx="909542" cy="891531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8384CDEE-06B1-4C0D-9A51-62E86F140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60" r="67572"/>
            <a:stretch/>
          </p:blipFill>
          <p:spPr>
            <a:xfrm>
              <a:off x="3251727" y="4334249"/>
              <a:ext cx="292100" cy="891531"/>
            </a:xfrm>
            <a:prstGeom prst="rect">
              <a:avLst/>
            </a:prstGeom>
          </p:spPr>
        </p:pic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5390FBFB-E676-4714-8E22-F41B8EC22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4334249"/>
              <a:ext cx="283180" cy="8915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152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7"/>
          <p:cNvGrpSpPr>
            <a:grpSpLocks/>
          </p:cNvGrpSpPr>
          <p:nvPr/>
        </p:nvGrpSpPr>
        <p:grpSpPr bwMode="auto">
          <a:xfrm>
            <a:off x="71669" y="28600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0" name="矩形 8"/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</a:endParaRPr>
            </a:p>
          </p:txBody>
        </p:sp>
        <p:sp>
          <p:nvSpPr>
            <p:cNvPr id="41" name="矩形 9"/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</a:endParaRPr>
            </a:p>
          </p:txBody>
        </p:sp>
      </p:grpSp>
      <p:sp>
        <p:nvSpPr>
          <p:cNvPr id="42" name="文本框 10"/>
          <p:cNvSpPr txBox="1">
            <a:spLocks noChangeArrowheads="1"/>
          </p:cNvSpPr>
          <p:nvPr/>
        </p:nvSpPr>
        <p:spPr bwMode="auto">
          <a:xfrm>
            <a:off x="439366" y="190619"/>
            <a:ext cx="49647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400" b="1" dirty="0">
                <a:solidFill>
                  <a:srgbClr val="262626"/>
                </a:solidFill>
                <a:latin typeface="Rix고딕 B" panose="02020603020101020101" pitchFamily="18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preprocessing </a:t>
            </a:r>
            <a:endParaRPr lang="ko-KR" altLang="en-US" sz="2400" b="1" dirty="0">
              <a:solidFill>
                <a:srgbClr val="262626"/>
              </a:solidFill>
              <a:latin typeface="Rix고딕 B" panose="02020603020101020101" pitchFamily="18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8043F1-E000-4F45-9681-825B63E495A8}"/>
              </a:ext>
            </a:extLst>
          </p:cNvPr>
          <p:cNvSpPr txBox="1"/>
          <p:nvPr/>
        </p:nvSpPr>
        <p:spPr>
          <a:xfrm>
            <a:off x="1434116" y="2351255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8D0C74D-5604-4986-ACB6-A9895E1FFC52}"/>
              </a:ext>
            </a:extLst>
          </p:cNvPr>
          <p:cNvSpPr txBox="1"/>
          <p:nvPr/>
        </p:nvSpPr>
        <p:spPr>
          <a:xfrm>
            <a:off x="3118514" y="2351254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06C4F0-9314-433C-8EF7-1B1CCD948BB8}"/>
              </a:ext>
            </a:extLst>
          </p:cNvPr>
          <p:cNvSpPr txBox="1"/>
          <p:nvPr/>
        </p:nvSpPr>
        <p:spPr>
          <a:xfrm>
            <a:off x="6508007" y="2009079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E0C066-2E8D-4097-A128-00FF23B21A0B}"/>
              </a:ext>
            </a:extLst>
          </p:cNvPr>
          <p:cNvSpPr txBox="1"/>
          <p:nvPr/>
        </p:nvSpPr>
        <p:spPr>
          <a:xfrm>
            <a:off x="6541002" y="3064707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0B10A45C-527D-4AC5-BD6D-D4B1DE329889}"/>
              </a:ext>
            </a:extLst>
          </p:cNvPr>
          <p:cNvSpPr/>
          <p:nvPr/>
        </p:nvSpPr>
        <p:spPr>
          <a:xfrm>
            <a:off x="4957809" y="2222629"/>
            <a:ext cx="277940" cy="577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C18C4217-88F8-4A06-8EFE-B755C7C08D1F}"/>
              </a:ext>
            </a:extLst>
          </p:cNvPr>
          <p:cNvSpPr/>
          <p:nvPr/>
        </p:nvSpPr>
        <p:spPr>
          <a:xfrm>
            <a:off x="7524967" y="2267686"/>
            <a:ext cx="277940" cy="577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C005EEF-6B3F-45CD-B0ED-CEB236584559}"/>
              </a:ext>
            </a:extLst>
          </p:cNvPr>
          <p:cNvSpPr txBox="1"/>
          <p:nvPr/>
        </p:nvSpPr>
        <p:spPr>
          <a:xfrm>
            <a:off x="392674" y="1817000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B08E9E1-43EC-4065-B96F-718CF83A4BD6}"/>
              </a:ext>
            </a:extLst>
          </p:cNvPr>
          <p:cNvSpPr txBox="1"/>
          <p:nvPr/>
        </p:nvSpPr>
        <p:spPr>
          <a:xfrm>
            <a:off x="3431852" y="1789236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NODE3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29A08B7-A21A-4819-91E1-9BD116C0DAD9}"/>
              </a:ext>
            </a:extLst>
          </p:cNvPr>
          <p:cNvSpPr txBox="1"/>
          <p:nvPr/>
        </p:nvSpPr>
        <p:spPr>
          <a:xfrm>
            <a:off x="1878305" y="1817000"/>
            <a:ext cx="9272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NODE2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0C74D1C5-0793-4D6B-A06D-5FE2555584B0}"/>
              </a:ext>
            </a:extLst>
          </p:cNvPr>
          <p:cNvGrpSpPr/>
          <p:nvPr/>
        </p:nvGrpSpPr>
        <p:grpSpPr>
          <a:xfrm>
            <a:off x="155215" y="2571750"/>
            <a:ext cx="1415718" cy="891531"/>
            <a:chOff x="2981969" y="2941332"/>
            <a:chExt cx="1415718" cy="891531"/>
          </a:xfrm>
        </p:grpSpPr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8D6F897E-213A-4DA6-8EFC-BDCC1E7F6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615" r="45332"/>
            <a:stretch/>
          </p:blipFill>
          <p:spPr>
            <a:xfrm>
              <a:off x="3495987" y="2941332"/>
              <a:ext cx="901700" cy="891531"/>
            </a:xfrm>
            <a:prstGeom prst="rect">
              <a:avLst/>
            </a:prstGeom>
          </p:spPr>
        </p:pic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D792285D-B9B1-4849-B005-EBBDDAAC51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648" r="81209"/>
            <a:stretch/>
          </p:blipFill>
          <p:spPr>
            <a:xfrm>
              <a:off x="3258077" y="2941332"/>
              <a:ext cx="279400" cy="891531"/>
            </a:xfrm>
            <a:prstGeom prst="rect">
              <a:avLst/>
            </a:prstGeom>
          </p:spPr>
        </p:pic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EAE6EF9B-C509-4F4C-B33F-6CFF4C6C5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2941332"/>
              <a:ext cx="283180" cy="891531"/>
            </a:xfrm>
            <a:prstGeom prst="rect">
              <a:avLst/>
            </a:prstGeom>
          </p:spPr>
        </p:pic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34F39590-C2F4-42A3-A494-6C242E5EB898}"/>
              </a:ext>
            </a:extLst>
          </p:cNvPr>
          <p:cNvGrpSpPr/>
          <p:nvPr/>
        </p:nvGrpSpPr>
        <p:grpSpPr>
          <a:xfrm>
            <a:off x="1752382" y="2571749"/>
            <a:ext cx="1418893" cy="891531"/>
            <a:chOff x="2981969" y="3925176"/>
            <a:chExt cx="1418893" cy="891531"/>
          </a:xfrm>
        </p:grpSpPr>
        <p:pic>
          <p:nvPicPr>
            <p:cNvPr id="104" name="그림 103">
              <a:extLst>
                <a:ext uri="{FF2B5EF4-FFF2-40B4-BE49-F238E27FC236}">
                  <a16:creationId xmlns:a16="http://schemas.microsoft.com/office/drawing/2014/main" id="{A7FCF2AD-CE65-452C-BAFC-FE5E46F8A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181" r="22604"/>
            <a:stretch/>
          </p:blipFill>
          <p:spPr>
            <a:xfrm>
              <a:off x="3492812" y="3925176"/>
              <a:ext cx="908050" cy="891531"/>
            </a:xfrm>
            <a:prstGeom prst="rect">
              <a:avLst/>
            </a:prstGeom>
          </p:spPr>
        </p:pic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4DB36888-BDFC-4D28-8255-FEC1B9FA44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466" r="74878"/>
            <a:stretch/>
          </p:blipFill>
          <p:spPr>
            <a:xfrm>
              <a:off x="3267602" y="3925176"/>
              <a:ext cx="260350" cy="891531"/>
            </a:xfrm>
            <a:prstGeom prst="rect">
              <a:avLst/>
            </a:prstGeom>
          </p:spPr>
        </p:pic>
        <p:pic>
          <p:nvPicPr>
            <p:cNvPr id="106" name="그림 105">
              <a:extLst>
                <a:ext uri="{FF2B5EF4-FFF2-40B4-BE49-F238E27FC236}">
                  <a16:creationId xmlns:a16="http://schemas.microsoft.com/office/drawing/2014/main" id="{CE444BAE-7588-423A-96D8-3EDBB43782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3925176"/>
              <a:ext cx="283180" cy="891531"/>
            </a:xfrm>
            <a:prstGeom prst="rect">
              <a:avLst/>
            </a:prstGeom>
          </p:spPr>
        </p:pic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3FED45F-9D10-4DF2-BD8E-46566276C31E}"/>
              </a:ext>
            </a:extLst>
          </p:cNvPr>
          <p:cNvGrpSpPr/>
          <p:nvPr/>
        </p:nvGrpSpPr>
        <p:grpSpPr>
          <a:xfrm>
            <a:off x="3396485" y="2571749"/>
            <a:ext cx="1419639" cy="891531"/>
            <a:chOff x="2981969" y="4334249"/>
            <a:chExt cx="1419639" cy="891531"/>
          </a:xfrm>
        </p:grpSpPr>
        <p:pic>
          <p:nvPicPr>
            <p:cNvPr id="108" name="그림 107">
              <a:extLst>
                <a:ext uri="{FF2B5EF4-FFF2-40B4-BE49-F238E27FC236}">
                  <a16:creationId xmlns:a16="http://schemas.microsoft.com/office/drawing/2014/main" id="{1E774D36-CD5D-4E89-BC9C-A558AB7B27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747"/>
            <a:stretch/>
          </p:blipFill>
          <p:spPr>
            <a:xfrm>
              <a:off x="3492066" y="4334249"/>
              <a:ext cx="909542" cy="891531"/>
            </a:xfrm>
            <a:prstGeom prst="rect">
              <a:avLst/>
            </a:prstGeom>
          </p:spPr>
        </p:pic>
        <p:pic>
          <p:nvPicPr>
            <p:cNvPr id="109" name="그림 108">
              <a:extLst>
                <a:ext uri="{FF2B5EF4-FFF2-40B4-BE49-F238E27FC236}">
                  <a16:creationId xmlns:a16="http://schemas.microsoft.com/office/drawing/2014/main" id="{BB03B7E2-87BB-4B71-B428-6DC3064DE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60" r="67572"/>
            <a:stretch/>
          </p:blipFill>
          <p:spPr>
            <a:xfrm>
              <a:off x="3251727" y="4334249"/>
              <a:ext cx="292100" cy="891531"/>
            </a:xfrm>
            <a:prstGeom prst="rect">
              <a:avLst/>
            </a:prstGeom>
          </p:spPr>
        </p:pic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1FAF2067-D228-467D-82AD-5F19D58C11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4334249"/>
              <a:ext cx="283180" cy="891531"/>
            </a:xfrm>
            <a:prstGeom prst="rect">
              <a:avLst/>
            </a:prstGeom>
          </p:spPr>
        </p:pic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8FE29493-BFE7-4A33-ACDE-BB5AC227DA6F}"/>
              </a:ext>
            </a:extLst>
          </p:cNvPr>
          <p:cNvGrpSpPr/>
          <p:nvPr/>
        </p:nvGrpSpPr>
        <p:grpSpPr>
          <a:xfrm>
            <a:off x="5496673" y="1173999"/>
            <a:ext cx="1415718" cy="891531"/>
            <a:chOff x="2981969" y="2941332"/>
            <a:chExt cx="1415718" cy="891531"/>
          </a:xfrm>
        </p:grpSpPr>
        <p:pic>
          <p:nvPicPr>
            <p:cNvPr id="112" name="그림 111">
              <a:extLst>
                <a:ext uri="{FF2B5EF4-FFF2-40B4-BE49-F238E27FC236}">
                  <a16:creationId xmlns:a16="http://schemas.microsoft.com/office/drawing/2014/main" id="{10176F73-C72E-4C01-933B-B8C618E83E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615" r="45332"/>
            <a:stretch/>
          </p:blipFill>
          <p:spPr>
            <a:xfrm>
              <a:off x="3495987" y="2941332"/>
              <a:ext cx="901700" cy="891531"/>
            </a:xfrm>
            <a:prstGeom prst="rect">
              <a:avLst/>
            </a:prstGeom>
          </p:spPr>
        </p:pic>
        <p:pic>
          <p:nvPicPr>
            <p:cNvPr id="113" name="그림 112">
              <a:extLst>
                <a:ext uri="{FF2B5EF4-FFF2-40B4-BE49-F238E27FC236}">
                  <a16:creationId xmlns:a16="http://schemas.microsoft.com/office/drawing/2014/main" id="{46356FB6-3C6F-43B5-9146-638AF6F7BB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648" r="81209"/>
            <a:stretch/>
          </p:blipFill>
          <p:spPr>
            <a:xfrm>
              <a:off x="3258077" y="2941332"/>
              <a:ext cx="279400" cy="891531"/>
            </a:xfrm>
            <a:prstGeom prst="rect">
              <a:avLst/>
            </a:prstGeom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43B7B66C-FCE4-4F4F-A40E-E0EEFA277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2941332"/>
              <a:ext cx="283180" cy="891531"/>
            </a:xfrm>
            <a:prstGeom prst="rect">
              <a:avLst/>
            </a:prstGeom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A1B4BED-5CAE-4096-BD2D-596B3E3520B2}"/>
              </a:ext>
            </a:extLst>
          </p:cNvPr>
          <p:cNvGrpSpPr/>
          <p:nvPr/>
        </p:nvGrpSpPr>
        <p:grpSpPr>
          <a:xfrm>
            <a:off x="5534343" y="2281148"/>
            <a:ext cx="1418893" cy="891531"/>
            <a:chOff x="2981969" y="3925176"/>
            <a:chExt cx="1418893" cy="891531"/>
          </a:xfrm>
        </p:grpSpPr>
        <p:pic>
          <p:nvPicPr>
            <p:cNvPr id="116" name="그림 115">
              <a:extLst>
                <a:ext uri="{FF2B5EF4-FFF2-40B4-BE49-F238E27FC236}">
                  <a16:creationId xmlns:a16="http://schemas.microsoft.com/office/drawing/2014/main" id="{3A8A3B99-0B95-4796-80B3-5F4EA183D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181" r="22604"/>
            <a:stretch/>
          </p:blipFill>
          <p:spPr>
            <a:xfrm>
              <a:off x="3492812" y="3925176"/>
              <a:ext cx="908050" cy="891531"/>
            </a:xfrm>
            <a:prstGeom prst="rect">
              <a:avLst/>
            </a:prstGeom>
          </p:spPr>
        </p:pic>
        <p:pic>
          <p:nvPicPr>
            <p:cNvPr id="117" name="그림 116">
              <a:extLst>
                <a:ext uri="{FF2B5EF4-FFF2-40B4-BE49-F238E27FC236}">
                  <a16:creationId xmlns:a16="http://schemas.microsoft.com/office/drawing/2014/main" id="{FFB0A087-DC74-4133-B36D-025922A71F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466" r="74878"/>
            <a:stretch/>
          </p:blipFill>
          <p:spPr>
            <a:xfrm>
              <a:off x="3267602" y="3925176"/>
              <a:ext cx="260350" cy="891531"/>
            </a:xfrm>
            <a:prstGeom prst="rect">
              <a:avLst/>
            </a:prstGeom>
          </p:spPr>
        </p:pic>
        <p:pic>
          <p:nvPicPr>
            <p:cNvPr id="118" name="그림 117">
              <a:extLst>
                <a:ext uri="{FF2B5EF4-FFF2-40B4-BE49-F238E27FC236}">
                  <a16:creationId xmlns:a16="http://schemas.microsoft.com/office/drawing/2014/main" id="{C505ABDE-C2C5-4158-A105-36A4B9C58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3925176"/>
              <a:ext cx="283180" cy="891531"/>
            </a:xfrm>
            <a:prstGeom prst="rect">
              <a:avLst/>
            </a:prstGeom>
          </p:spPr>
        </p:pic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FE1A3600-5EC4-4C87-957D-9B9255B7C228}"/>
              </a:ext>
            </a:extLst>
          </p:cNvPr>
          <p:cNvGrpSpPr/>
          <p:nvPr/>
        </p:nvGrpSpPr>
        <p:grpSpPr>
          <a:xfrm>
            <a:off x="5492752" y="3592383"/>
            <a:ext cx="1419639" cy="891531"/>
            <a:chOff x="2981969" y="4334249"/>
            <a:chExt cx="1419639" cy="891531"/>
          </a:xfrm>
        </p:grpSpPr>
        <p:pic>
          <p:nvPicPr>
            <p:cNvPr id="120" name="그림 119">
              <a:extLst>
                <a:ext uri="{FF2B5EF4-FFF2-40B4-BE49-F238E27FC236}">
                  <a16:creationId xmlns:a16="http://schemas.microsoft.com/office/drawing/2014/main" id="{58264304-28CF-4871-B9D2-0FD1C4B8BF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747"/>
            <a:stretch/>
          </p:blipFill>
          <p:spPr>
            <a:xfrm>
              <a:off x="3492066" y="4334249"/>
              <a:ext cx="909542" cy="891531"/>
            </a:xfrm>
            <a:prstGeom prst="rect">
              <a:avLst/>
            </a:prstGeom>
          </p:spPr>
        </p:pic>
        <p:pic>
          <p:nvPicPr>
            <p:cNvPr id="121" name="그림 120">
              <a:extLst>
                <a:ext uri="{FF2B5EF4-FFF2-40B4-BE49-F238E27FC236}">
                  <a16:creationId xmlns:a16="http://schemas.microsoft.com/office/drawing/2014/main" id="{496A0FC1-A9AA-4D46-B754-850BB219DD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60" r="67572"/>
            <a:stretch/>
          </p:blipFill>
          <p:spPr>
            <a:xfrm>
              <a:off x="3251727" y="4334249"/>
              <a:ext cx="292100" cy="891531"/>
            </a:xfrm>
            <a:prstGeom prst="rect">
              <a:avLst/>
            </a:prstGeom>
          </p:spPr>
        </p:pic>
        <p:pic>
          <p:nvPicPr>
            <p:cNvPr id="122" name="그림 121">
              <a:extLst>
                <a:ext uri="{FF2B5EF4-FFF2-40B4-BE49-F238E27FC236}">
                  <a16:creationId xmlns:a16="http://schemas.microsoft.com/office/drawing/2014/main" id="{597A097E-8427-4A6E-A1EB-BD93D0FFD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4" r="87216"/>
            <a:stretch/>
          </p:blipFill>
          <p:spPr>
            <a:xfrm>
              <a:off x="2981969" y="4334249"/>
              <a:ext cx="283180" cy="891531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566C8C3-C311-4F0D-9666-7435403B90D7}"/>
              </a:ext>
            </a:extLst>
          </p:cNvPr>
          <p:cNvGrpSpPr/>
          <p:nvPr/>
        </p:nvGrpSpPr>
        <p:grpSpPr>
          <a:xfrm>
            <a:off x="7917476" y="1516932"/>
            <a:ext cx="1423783" cy="2419962"/>
            <a:chOff x="7731909" y="1422034"/>
            <a:chExt cx="1423783" cy="2419962"/>
          </a:xfrm>
        </p:grpSpPr>
        <p:grpSp>
          <p:nvGrpSpPr>
            <p:cNvPr id="163" name="그룹 162">
              <a:extLst>
                <a:ext uri="{FF2B5EF4-FFF2-40B4-BE49-F238E27FC236}">
                  <a16:creationId xmlns:a16="http://schemas.microsoft.com/office/drawing/2014/main" id="{CA046CA9-F340-4523-9894-3445F9327251}"/>
                </a:ext>
              </a:extLst>
            </p:cNvPr>
            <p:cNvGrpSpPr/>
            <p:nvPr/>
          </p:nvGrpSpPr>
          <p:grpSpPr>
            <a:xfrm>
              <a:off x="7736053" y="2950465"/>
              <a:ext cx="1419639" cy="891531"/>
              <a:chOff x="2981969" y="4334249"/>
              <a:chExt cx="1419639" cy="891531"/>
            </a:xfrm>
          </p:grpSpPr>
          <p:pic>
            <p:nvPicPr>
              <p:cNvPr id="164" name="그림 163">
                <a:extLst>
                  <a:ext uri="{FF2B5EF4-FFF2-40B4-BE49-F238E27FC236}">
                    <a16:creationId xmlns:a16="http://schemas.microsoft.com/office/drawing/2014/main" id="{9D6B38C6-A4C7-4FF0-986C-594081C61F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6747"/>
              <a:stretch/>
            </p:blipFill>
            <p:spPr>
              <a:xfrm>
                <a:off x="3492066" y="4334249"/>
                <a:ext cx="909542" cy="891531"/>
              </a:xfrm>
              <a:prstGeom prst="rect">
                <a:avLst/>
              </a:prstGeom>
            </p:spPr>
          </p:pic>
          <p:pic>
            <p:nvPicPr>
              <p:cNvPr id="165" name="그림 164">
                <a:extLst>
                  <a:ext uri="{FF2B5EF4-FFF2-40B4-BE49-F238E27FC236}">
                    <a16:creationId xmlns:a16="http://schemas.microsoft.com/office/drawing/2014/main" id="{B4CEB77A-8160-4B48-AC66-EAE89E349D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4960" r="67572"/>
              <a:stretch/>
            </p:blipFill>
            <p:spPr>
              <a:xfrm>
                <a:off x="3251727" y="4334249"/>
                <a:ext cx="292100" cy="891531"/>
              </a:xfrm>
              <a:prstGeom prst="rect">
                <a:avLst/>
              </a:prstGeom>
            </p:spPr>
          </p:pic>
          <p:pic>
            <p:nvPicPr>
              <p:cNvPr id="166" name="그림 165">
                <a:extLst>
                  <a:ext uri="{FF2B5EF4-FFF2-40B4-BE49-F238E27FC236}">
                    <a16:creationId xmlns:a16="http://schemas.microsoft.com/office/drawing/2014/main" id="{47E996F5-6627-44C1-B8A6-5854BD7540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4334249"/>
                <a:ext cx="283180" cy="891531"/>
              </a:xfrm>
              <a:prstGeom prst="rect">
                <a:avLst/>
              </a:prstGeom>
            </p:spPr>
          </p:pic>
        </p:grpSp>
        <p:grpSp>
          <p:nvGrpSpPr>
            <p:cNvPr id="159" name="그룹 158">
              <a:extLst>
                <a:ext uri="{FF2B5EF4-FFF2-40B4-BE49-F238E27FC236}">
                  <a16:creationId xmlns:a16="http://schemas.microsoft.com/office/drawing/2014/main" id="{9AC7F195-24F1-41EF-B0CA-07A9EEFAE5EA}"/>
                </a:ext>
              </a:extLst>
            </p:cNvPr>
            <p:cNvGrpSpPr/>
            <p:nvPr/>
          </p:nvGrpSpPr>
          <p:grpSpPr>
            <a:xfrm>
              <a:off x="7733330" y="2186440"/>
              <a:ext cx="1418893" cy="891531"/>
              <a:chOff x="2981969" y="3925176"/>
              <a:chExt cx="1418893" cy="891531"/>
            </a:xfrm>
          </p:grpSpPr>
          <p:pic>
            <p:nvPicPr>
              <p:cNvPr id="160" name="그림 159">
                <a:extLst>
                  <a:ext uri="{FF2B5EF4-FFF2-40B4-BE49-F238E27FC236}">
                    <a16:creationId xmlns:a16="http://schemas.microsoft.com/office/drawing/2014/main" id="{613D5731-0372-4D4E-AF90-086125CCA3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181" r="22604"/>
              <a:stretch/>
            </p:blipFill>
            <p:spPr>
              <a:xfrm>
                <a:off x="3492812" y="3925176"/>
                <a:ext cx="908050" cy="891531"/>
              </a:xfrm>
              <a:prstGeom prst="rect">
                <a:avLst/>
              </a:prstGeom>
            </p:spPr>
          </p:pic>
          <p:pic>
            <p:nvPicPr>
              <p:cNvPr id="161" name="그림 160">
                <a:extLst>
                  <a:ext uri="{FF2B5EF4-FFF2-40B4-BE49-F238E27FC236}">
                    <a16:creationId xmlns:a16="http://schemas.microsoft.com/office/drawing/2014/main" id="{4677EC6F-FE65-4AC2-B7BD-E07B895C16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466" r="74878"/>
              <a:stretch/>
            </p:blipFill>
            <p:spPr>
              <a:xfrm>
                <a:off x="3267602" y="3925176"/>
                <a:ext cx="260350" cy="891531"/>
              </a:xfrm>
              <a:prstGeom prst="rect">
                <a:avLst/>
              </a:prstGeom>
            </p:spPr>
          </p:pic>
          <p:pic>
            <p:nvPicPr>
              <p:cNvPr id="162" name="그림 161">
                <a:extLst>
                  <a:ext uri="{FF2B5EF4-FFF2-40B4-BE49-F238E27FC236}">
                    <a16:creationId xmlns:a16="http://schemas.microsoft.com/office/drawing/2014/main" id="{B52F744C-9404-4F3E-9624-3D5271B679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3925176"/>
                <a:ext cx="283180" cy="891531"/>
              </a:xfrm>
              <a:prstGeom prst="rect">
                <a:avLst/>
              </a:prstGeom>
            </p:spPr>
          </p:pic>
        </p:grpSp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9B8ED823-8CA1-496F-8EA6-FFAB95637D15}"/>
                </a:ext>
              </a:extLst>
            </p:cNvPr>
            <p:cNvGrpSpPr/>
            <p:nvPr/>
          </p:nvGrpSpPr>
          <p:grpSpPr>
            <a:xfrm>
              <a:off x="7731909" y="1422034"/>
              <a:ext cx="1415718" cy="891531"/>
              <a:chOff x="2981969" y="2941332"/>
              <a:chExt cx="1415718" cy="891531"/>
            </a:xfrm>
          </p:grpSpPr>
          <p:pic>
            <p:nvPicPr>
              <p:cNvPr id="156" name="그림 155">
                <a:extLst>
                  <a:ext uri="{FF2B5EF4-FFF2-40B4-BE49-F238E27FC236}">
                    <a16:creationId xmlns:a16="http://schemas.microsoft.com/office/drawing/2014/main" id="{80E0AD4D-5771-4FC7-B541-4DB521E392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615" r="45332"/>
              <a:stretch/>
            </p:blipFill>
            <p:spPr>
              <a:xfrm>
                <a:off x="3495987" y="2941332"/>
                <a:ext cx="901700" cy="891531"/>
              </a:xfrm>
              <a:prstGeom prst="rect">
                <a:avLst/>
              </a:prstGeom>
            </p:spPr>
          </p:pic>
          <p:pic>
            <p:nvPicPr>
              <p:cNvPr id="157" name="그림 156">
                <a:extLst>
                  <a:ext uri="{FF2B5EF4-FFF2-40B4-BE49-F238E27FC236}">
                    <a16:creationId xmlns:a16="http://schemas.microsoft.com/office/drawing/2014/main" id="{7BFACB0F-641D-4976-BA20-CDF5A56DD1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1648" r="81209"/>
              <a:stretch/>
            </p:blipFill>
            <p:spPr>
              <a:xfrm>
                <a:off x="3258077" y="2941332"/>
                <a:ext cx="279400" cy="891531"/>
              </a:xfrm>
              <a:prstGeom prst="rect">
                <a:avLst/>
              </a:prstGeom>
            </p:spPr>
          </p:pic>
          <p:pic>
            <p:nvPicPr>
              <p:cNvPr id="158" name="그림 157">
                <a:extLst>
                  <a:ext uri="{FF2B5EF4-FFF2-40B4-BE49-F238E27FC236}">
                    <a16:creationId xmlns:a16="http://schemas.microsoft.com/office/drawing/2014/main" id="{825AE836-1A1C-4A1B-AE59-624DA5ED6D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2941332"/>
                <a:ext cx="283180" cy="89153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309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6E088C61-5B62-4146-BA5E-02EE9BA14275}"/>
              </a:ext>
            </a:extLst>
          </p:cNvPr>
          <p:cNvSpPr txBox="1"/>
          <p:nvPr/>
        </p:nvSpPr>
        <p:spPr>
          <a:xfrm>
            <a:off x="1478624" y="1029751"/>
            <a:ext cx="6655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전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FB2F22C-8E88-4EC0-B3B3-73382291D75F}"/>
              </a:ext>
            </a:extLst>
          </p:cNvPr>
          <p:cNvSpPr txBox="1"/>
          <p:nvPr/>
        </p:nvSpPr>
        <p:spPr>
          <a:xfrm>
            <a:off x="3379571" y="1026604"/>
            <a:ext cx="6655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후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2661ED77-4CE1-4A69-A988-031F4268596A}"/>
              </a:ext>
            </a:extLst>
          </p:cNvPr>
          <p:cNvGrpSpPr/>
          <p:nvPr/>
        </p:nvGrpSpPr>
        <p:grpSpPr>
          <a:xfrm>
            <a:off x="2963763" y="1352617"/>
            <a:ext cx="1423783" cy="2419962"/>
            <a:chOff x="7731909" y="1422034"/>
            <a:chExt cx="1423783" cy="2419962"/>
          </a:xfrm>
        </p:grpSpPr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76278D21-A37E-478F-AB51-D3AE1FCD1799}"/>
                </a:ext>
              </a:extLst>
            </p:cNvPr>
            <p:cNvGrpSpPr/>
            <p:nvPr/>
          </p:nvGrpSpPr>
          <p:grpSpPr>
            <a:xfrm>
              <a:off x="7736053" y="2950465"/>
              <a:ext cx="1419639" cy="891531"/>
              <a:chOff x="2981969" y="4334249"/>
              <a:chExt cx="1419639" cy="891531"/>
            </a:xfrm>
          </p:grpSpPr>
          <p:pic>
            <p:nvPicPr>
              <p:cNvPr id="126" name="그림 125">
                <a:extLst>
                  <a:ext uri="{FF2B5EF4-FFF2-40B4-BE49-F238E27FC236}">
                    <a16:creationId xmlns:a16="http://schemas.microsoft.com/office/drawing/2014/main" id="{4B3B781E-68BF-4898-8793-09225C3631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6747"/>
              <a:stretch/>
            </p:blipFill>
            <p:spPr>
              <a:xfrm>
                <a:off x="3492066" y="4334249"/>
                <a:ext cx="909542" cy="891531"/>
              </a:xfrm>
              <a:prstGeom prst="rect">
                <a:avLst/>
              </a:prstGeom>
            </p:spPr>
          </p:pic>
          <p:pic>
            <p:nvPicPr>
              <p:cNvPr id="127" name="그림 126">
                <a:extLst>
                  <a:ext uri="{FF2B5EF4-FFF2-40B4-BE49-F238E27FC236}">
                    <a16:creationId xmlns:a16="http://schemas.microsoft.com/office/drawing/2014/main" id="{00BD70E7-6A68-4644-A023-7AFE2ED4C2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4960" r="67572"/>
              <a:stretch/>
            </p:blipFill>
            <p:spPr>
              <a:xfrm>
                <a:off x="3251727" y="4334249"/>
                <a:ext cx="292100" cy="891531"/>
              </a:xfrm>
              <a:prstGeom prst="rect">
                <a:avLst/>
              </a:prstGeom>
            </p:spPr>
          </p:pic>
          <p:pic>
            <p:nvPicPr>
              <p:cNvPr id="128" name="그림 127">
                <a:extLst>
                  <a:ext uri="{FF2B5EF4-FFF2-40B4-BE49-F238E27FC236}">
                    <a16:creationId xmlns:a16="http://schemas.microsoft.com/office/drawing/2014/main" id="{365E1A69-FD76-4137-8BE1-A47017D3B9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4334249"/>
                <a:ext cx="283180" cy="891531"/>
              </a:xfrm>
              <a:prstGeom prst="rect">
                <a:avLst/>
              </a:prstGeom>
            </p:spPr>
          </p:pic>
        </p:grpSp>
        <p:grpSp>
          <p:nvGrpSpPr>
            <p:cNvPr id="118" name="그룹 117">
              <a:extLst>
                <a:ext uri="{FF2B5EF4-FFF2-40B4-BE49-F238E27FC236}">
                  <a16:creationId xmlns:a16="http://schemas.microsoft.com/office/drawing/2014/main" id="{31422100-1826-490A-B42F-8F6EBAAEAFCB}"/>
                </a:ext>
              </a:extLst>
            </p:cNvPr>
            <p:cNvGrpSpPr/>
            <p:nvPr/>
          </p:nvGrpSpPr>
          <p:grpSpPr>
            <a:xfrm>
              <a:off x="7733330" y="2186440"/>
              <a:ext cx="1418893" cy="891531"/>
              <a:chOff x="2981969" y="3925176"/>
              <a:chExt cx="1418893" cy="891531"/>
            </a:xfrm>
          </p:grpSpPr>
          <p:pic>
            <p:nvPicPr>
              <p:cNvPr id="123" name="그림 122">
                <a:extLst>
                  <a:ext uri="{FF2B5EF4-FFF2-40B4-BE49-F238E27FC236}">
                    <a16:creationId xmlns:a16="http://schemas.microsoft.com/office/drawing/2014/main" id="{78AB7B49-DC37-464B-9B58-20A74938CB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181" r="22604"/>
              <a:stretch/>
            </p:blipFill>
            <p:spPr>
              <a:xfrm>
                <a:off x="3492812" y="3925176"/>
                <a:ext cx="908050" cy="891531"/>
              </a:xfrm>
              <a:prstGeom prst="rect">
                <a:avLst/>
              </a:prstGeom>
            </p:spPr>
          </p:pic>
          <p:pic>
            <p:nvPicPr>
              <p:cNvPr id="124" name="그림 123">
                <a:extLst>
                  <a:ext uri="{FF2B5EF4-FFF2-40B4-BE49-F238E27FC236}">
                    <a16:creationId xmlns:a16="http://schemas.microsoft.com/office/drawing/2014/main" id="{3381A41E-D28F-44C2-A156-758C717AEC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466" r="74878"/>
              <a:stretch/>
            </p:blipFill>
            <p:spPr>
              <a:xfrm>
                <a:off x="3267602" y="3925176"/>
                <a:ext cx="260350" cy="891531"/>
              </a:xfrm>
              <a:prstGeom prst="rect">
                <a:avLst/>
              </a:prstGeom>
            </p:spPr>
          </p:pic>
          <p:pic>
            <p:nvPicPr>
              <p:cNvPr id="125" name="그림 124">
                <a:extLst>
                  <a:ext uri="{FF2B5EF4-FFF2-40B4-BE49-F238E27FC236}">
                    <a16:creationId xmlns:a16="http://schemas.microsoft.com/office/drawing/2014/main" id="{A2F846F9-8059-413F-A33C-EDBCFE8757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3925176"/>
                <a:ext cx="283180" cy="891531"/>
              </a:xfrm>
              <a:prstGeom prst="rect">
                <a:avLst/>
              </a:prstGeom>
            </p:spPr>
          </p:pic>
        </p:grpSp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4470621D-43D0-4643-B7AD-2466F51516D1}"/>
                </a:ext>
              </a:extLst>
            </p:cNvPr>
            <p:cNvGrpSpPr/>
            <p:nvPr/>
          </p:nvGrpSpPr>
          <p:grpSpPr>
            <a:xfrm>
              <a:off x="7731909" y="1422034"/>
              <a:ext cx="1415718" cy="891531"/>
              <a:chOff x="2981969" y="2941332"/>
              <a:chExt cx="1415718" cy="891531"/>
            </a:xfrm>
          </p:grpSpPr>
          <p:pic>
            <p:nvPicPr>
              <p:cNvPr id="120" name="그림 119">
                <a:extLst>
                  <a:ext uri="{FF2B5EF4-FFF2-40B4-BE49-F238E27FC236}">
                    <a16:creationId xmlns:a16="http://schemas.microsoft.com/office/drawing/2014/main" id="{2C5F448D-2D7C-4894-A3AC-CED4F917D9F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615" r="45332"/>
              <a:stretch/>
            </p:blipFill>
            <p:spPr>
              <a:xfrm>
                <a:off x="3495987" y="2941332"/>
                <a:ext cx="901700" cy="891531"/>
              </a:xfrm>
              <a:prstGeom prst="rect">
                <a:avLst/>
              </a:prstGeom>
            </p:spPr>
          </p:pic>
          <p:pic>
            <p:nvPicPr>
              <p:cNvPr id="121" name="그림 120">
                <a:extLst>
                  <a:ext uri="{FF2B5EF4-FFF2-40B4-BE49-F238E27FC236}">
                    <a16:creationId xmlns:a16="http://schemas.microsoft.com/office/drawing/2014/main" id="{BD76DE4C-1668-4605-AFE7-FEC95A66BC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1648" r="81209"/>
              <a:stretch/>
            </p:blipFill>
            <p:spPr>
              <a:xfrm>
                <a:off x="3258077" y="2941332"/>
                <a:ext cx="279400" cy="891531"/>
              </a:xfrm>
              <a:prstGeom prst="rect">
                <a:avLst/>
              </a:prstGeom>
            </p:spPr>
          </p:pic>
          <p:pic>
            <p:nvPicPr>
              <p:cNvPr id="122" name="그림 121">
                <a:extLst>
                  <a:ext uri="{FF2B5EF4-FFF2-40B4-BE49-F238E27FC236}">
                    <a16:creationId xmlns:a16="http://schemas.microsoft.com/office/drawing/2014/main" id="{8D7185D4-9158-4501-B092-4995BFAC21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544" r="87216"/>
              <a:stretch/>
            </p:blipFill>
            <p:spPr>
              <a:xfrm>
                <a:off x="2981969" y="2941332"/>
                <a:ext cx="283180" cy="891531"/>
              </a:xfrm>
              <a:prstGeom prst="rect">
                <a:avLst/>
              </a:prstGeom>
            </p:spPr>
          </p:pic>
        </p:grpSp>
      </p:grp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961A10AB-D3DE-40FE-AE69-0251B1783158}"/>
              </a:ext>
            </a:extLst>
          </p:cNvPr>
          <p:cNvGrpSpPr/>
          <p:nvPr/>
        </p:nvGrpSpPr>
        <p:grpSpPr>
          <a:xfrm>
            <a:off x="1062466" y="1359191"/>
            <a:ext cx="1449315" cy="2413388"/>
            <a:chOff x="7683473" y="1581098"/>
            <a:chExt cx="1449315" cy="2413388"/>
          </a:xfrm>
        </p:grpSpPr>
        <p:grpSp>
          <p:nvGrpSpPr>
            <p:cNvPr id="130" name="그룹 129">
              <a:extLst>
                <a:ext uri="{FF2B5EF4-FFF2-40B4-BE49-F238E27FC236}">
                  <a16:creationId xmlns:a16="http://schemas.microsoft.com/office/drawing/2014/main" id="{0F9796E6-6F4E-4881-BF4E-07425BECF734}"/>
                </a:ext>
              </a:extLst>
            </p:cNvPr>
            <p:cNvGrpSpPr/>
            <p:nvPr/>
          </p:nvGrpSpPr>
          <p:grpSpPr>
            <a:xfrm>
              <a:off x="7684691" y="3102955"/>
              <a:ext cx="1441747" cy="891531"/>
              <a:chOff x="1668527" y="4507115"/>
              <a:chExt cx="1441747" cy="891531"/>
            </a:xfrm>
          </p:grpSpPr>
          <p:pic>
            <p:nvPicPr>
              <p:cNvPr id="139" name="그림 138">
                <a:extLst>
                  <a:ext uri="{FF2B5EF4-FFF2-40B4-BE49-F238E27FC236}">
                    <a16:creationId xmlns:a16="http://schemas.microsoft.com/office/drawing/2014/main" id="{9CC1C014-1CF5-42E8-A436-60B31F05CF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7049"/>
              <a:stretch/>
            </p:blipFill>
            <p:spPr>
              <a:xfrm>
                <a:off x="2211009" y="4507115"/>
                <a:ext cx="899265" cy="891531"/>
              </a:xfrm>
              <a:prstGeom prst="rect">
                <a:avLst/>
              </a:prstGeom>
            </p:spPr>
          </p:pic>
          <p:pic>
            <p:nvPicPr>
              <p:cNvPr id="140" name="그림 139">
                <a:extLst>
                  <a:ext uri="{FF2B5EF4-FFF2-40B4-BE49-F238E27FC236}">
                    <a16:creationId xmlns:a16="http://schemas.microsoft.com/office/drawing/2014/main" id="{84EE54C8-67BB-418F-BB21-CFFFB070BA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5675" r="67681"/>
              <a:stretch/>
            </p:blipFill>
            <p:spPr>
              <a:xfrm>
                <a:off x="1954510" y="4507115"/>
                <a:ext cx="260351" cy="891531"/>
              </a:xfrm>
              <a:prstGeom prst="rect">
                <a:avLst/>
              </a:prstGeom>
            </p:spPr>
          </p:pic>
          <p:pic>
            <p:nvPicPr>
              <p:cNvPr id="141" name="그림 140">
                <a:extLst>
                  <a:ext uri="{FF2B5EF4-FFF2-40B4-BE49-F238E27FC236}">
                    <a16:creationId xmlns:a16="http://schemas.microsoft.com/office/drawing/2014/main" id="{03B43DA9-E591-4B84-8510-EF2404E6A6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707" r="86965"/>
              <a:stretch/>
            </p:blipFill>
            <p:spPr>
              <a:xfrm>
                <a:off x="1668527" y="4507115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D26F5966-D980-4E8D-B994-59816914F69C}"/>
                </a:ext>
              </a:extLst>
            </p:cNvPr>
            <p:cNvGrpSpPr/>
            <p:nvPr/>
          </p:nvGrpSpPr>
          <p:grpSpPr>
            <a:xfrm>
              <a:off x="7684004" y="2342077"/>
              <a:ext cx="1442965" cy="891531"/>
              <a:chOff x="1668527" y="3661401"/>
              <a:chExt cx="1442965" cy="891531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0B50C76F-A14A-46A9-9D35-B6DF6EB9C4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4523" r="22464"/>
              <a:stretch/>
            </p:blipFill>
            <p:spPr>
              <a:xfrm>
                <a:off x="2209791" y="3661401"/>
                <a:ext cx="901701" cy="891531"/>
              </a:xfrm>
              <a:prstGeom prst="rect">
                <a:avLst/>
              </a:prstGeom>
            </p:spPr>
          </p:pic>
          <p:pic>
            <p:nvPicPr>
              <p:cNvPr id="137" name="그림 136">
                <a:extLst>
                  <a:ext uri="{FF2B5EF4-FFF2-40B4-BE49-F238E27FC236}">
                    <a16:creationId xmlns:a16="http://schemas.microsoft.com/office/drawing/2014/main" id="{A0C26752-0285-495E-A75C-4EC4D01D33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8706" r="73839"/>
              <a:stretch/>
            </p:blipFill>
            <p:spPr>
              <a:xfrm>
                <a:off x="1938635" y="3661401"/>
                <a:ext cx="292101" cy="891531"/>
              </a:xfrm>
              <a:prstGeom prst="rect">
                <a:avLst/>
              </a:prstGeom>
            </p:spPr>
          </p:pic>
          <p:pic>
            <p:nvPicPr>
              <p:cNvPr id="138" name="그림 137">
                <a:extLst>
                  <a:ext uri="{FF2B5EF4-FFF2-40B4-BE49-F238E27FC236}">
                    <a16:creationId xmlns:a16="http://schemas.microsoft.com/office/drawing/2014/main" id="{FC68DC0C-142A-4442-BA2F-1BA9CB628B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707" r="86965"/>
              <a:stretch/>
            </p:blipFill>
            <p:spPr>
              <a:xfrm>
                <a:off x="1668527" y="3661401"/>
                <a:ext cx="287107" cy="891531"/>
              </a:xfrm>
              <a:prstGeom prst="rect">
                <a:avLst/>
              </a:prstGeom>
            </p:spPr>
          </p:pic>
        </p:grp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51756A33-0EF1-4A48-9AD9-71E943BE0608}"/>
                </a:ext>
              </a:extLst>
            </p:cNvPr>
            <p:cNvGrpSpPr/>
            <p:nvPr/>
          </p:nvGrpSpPr>
          <p:grpSpPr>
            <a:xfrm>
              <a:off x="7683473" y="1581098"/>
              <a:ext cx="1449315" cy="891531"/>
              <a:chOff x="1668527" y="2689851"/>
              <a:chExt cx="1449315" cy="891531"/>
            </a:xfrm>
          </p:grpSpPr>
          <p:pic>
            <p:nvPicPr>
              <p:cNvPr id="133" name="그림 132">
                <a:extLst>
                  <a:ext uri="{FF2B5EF4-FFF2-40B4-BE49-F238E27FC236}">
                    <a16:creationId xmlns:a16="http://schemas.microsoft.com/office/drawing/2014/main" id="{00E598FD-C0B8-48A7-ABE7-28C1FBAD6F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1834" r="44829"/>
              <a:stretch/>
            </p:blipFill>
            <p:spPr>
              <a:xfrm>
                <a:off x="2203441" y="2689851"/>
                <a:ext cx="914401" cy="891531"/>
              </a:xfrm>
              <a:prstGeom prst="rect">
                <a:avLst/>
              </a:prstGeom>
            </p:spPr>
          </p:pic>
          <p:pic>
            <p:nvPicPr>
              <p:cNvPr id="134" name="그림 133">
                <a:extLst>
                  <a:ext uri="{FF2B5EF4-FFF2-40B4-BE49-F238E27FC236}">
                    <a16:creationId xmlns:a16="http://schemas.microsoft.com/office/drawing/2014/main" id="{859EFC1C-A24C-469B-B413-1EAC144E44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386" r="80483"/>
              <a:stretch/>
            </p:blipFill>
            <p:spPr>
              <a:xfrm>
                <a:off x="1944985" y="2689851"/>
                <a:ext cx="279401" cy="891531"/>
              </a:xfrm>
              <a:prstGeom prst="rect">
                <a:avLst/>
              </a:prstGeom>
            </p:spPr>
          </p:pic>
          <p:pic>
            <p:nvPicPr>
              <p:cNvPr id="135" name="그림 134">
                <a:extLst>
                  <a:ext uri="{FF2B5EF4-FFF2-40B4-BE49-F238E27FC236}">
                    <a16:creationId xmlns:a16="http://schemas.microsoft.com/office/drawing/2014/main" id="{5938658D-F01C-4194-B253-7DAEC3F438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707" r="86965"/>
              <a:stretch/>
            </p:blipFill>
            <p:spPr>
              <a:xfrm>
                <a:off x="1668527" y="2689851"/>
                <a:ext cx="287107" cy="891531"/>
              </a:xfrm>
              <a:prstGeom prst="rect">
                <a:avLst/>
              </a:prstGeom>
            </p:spPr>
          </p:pic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1EE3ADC-8F01-4641-B8D4-1A186EED7332}"/>
              </a:ext>
            </a:extLst>
          </p:cNvPr>
          <p:cNvGrpSpPr/>
          <p:nvPr/>
        </p:nvGrpSpPr>
        <p:grpSpPr>
          <a:xfrm>
            <a:off x="5096851" y="1359191"/>
            <a:ext cx="2596261" cy="2419962"/>
            <a:chOff x="4497657" y="1418919"/>
            <a:chExt cx="2596261" cy="2419962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0A246F1-E379-4FFF-9915-3CA129BF1C4E}"/>
                </a:ext>
              </a:extLst>
            </p:cNvPr>
            <p:cNvGrpSpPr/>
            <p:nvPr/>
          </p:nvGrpSpPr>
          <p:grpSpPr>
            <a:xfrm>
              <a:off x="5670135" y="1418919"/>
              <a:ext cx="1423783" cy="2419962"/>
              <a:chOff x="7731909" y="1422034"/>
              <a:chExt cx="1423783" cy="2419962"/>
            </a:xfrm>
          </p:grpSpPr>
          <p:grpSp>
            <p:nvGrpSpPr>
              <p:cNvPr id="156" name="그룹 155">
                <a:extLst>
                  <a:ext uri="{FF2B5EF4-FFF2-40B4-BE49-F238E27FC236}">
                    <a16:creationId xmlns:a16="http://schemas.microsoft.com/office/drawing/2014/main" id="{92C599BE-A264-4C61-A26C-F23ECA5AD3E2}"/>
                  </a:ext>
                </a:extLst>
              </p:cNvPr>
              <p:cNvGrpSpPr/>
              <p:nvPr/>
            </p:nvGrpSpPr>
            <p:grpSpPr>
              <a:xfrm>
                <a:off x="7736053" y="2950465"/>
                <a:ext cx="1419639" cy="891531"/>
                <a:chOff x="2981969" y="4334249"/>
                <a:chExt cx="1419639" cy="891531"/>
              </a:xfrm>
            </p:grpSpPr>
            <p:pic>
              <p:nvPicPr>
                <p:cNvPr id="165" name="그림 164">
                  <a:extLst>
                    <a:ext uri="{FF2B5EF4-FFF2-40B4-BE49-F238E27FC236}">
                      <a16:creationId xmlns:a16="http://schemas.microsoft.com/office/drawing/2014/main" id="{6008E52D-B3F0-4346-831D-0EDB291F30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6747"/>
                <a:stretch/>
              </p:blipFill>
              <p:spPr>
                <a:xfrm>
                  <a:off x="3492066" y="4334249"/>
                  <a:ext cx="909542" cy="891531"/>
                </a:xfrm>
                <a:prstGeom prst="rect">
                  <a:avLst/>
                </a:prstGeom>
              </p:spPr>
            </p:pic>
            <p:pic>
              <p:nvPicPr>
                <p:cNvPr id="166" name="그림 165">
                  <a:extLst>
                    <a:ext uri="{FF2B5EF4-FFF2-40B4-BE49-F238E27FC236}">
                      <a16:creationId xmlns:a16="http://schemas.microsoft.com/office/drawing/2014/main" id="{4F0832CB-06A1-416E-915D-DF6C3F86F2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4960" r="67572"/>
                <a:stretch/>
              </p:blipFill>
              <p:spPr>
                <a:xfrm>
                  <a:off x="3251727" y="4334249"/>
                  <a:ext cx="292100" cy="891531"/>
                </a:xfrm>
                <a:prstGeom prst="rect">
                  <a:avLst/>
                </a:prstGeom>
              </p:spPr>
            </p:pic>
            <p:pic>
              <p:nvPicPr>
                <p:cNvPr id="167" name="그림 166">
                  <a:extLst>
                    <a:ext uri="{FF2B5EF4-FFF2-40B4-BE49-F238E27FC236}">
                      <a16:creationId xmlns:a16="http://schemas.microsoft.com/office/drawing/2014/main" id="{DD9BCDB8-8E5B-4148-8964-83BE5D6F65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4334249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3B6E4B41-6007-467F-B4C9-6AB41769E5E7}"/>
                  </a:ext>
                </a:extLst>
              </p:cNvPr>
              <p:cNvGrpSpPr/>
              <p:nvPr/>
            </p:nvGrpSpPr>
            <p:grpSpPr>
              <a:xfrm>
                <a:off x="7733330" y="2186440"/>
                <a:ext cx="1418893" cy="891531"/>
                <a:chOff x="2981969" y="3925176"/>
                <a:chExt cx="1418893" cy="891531"/>
              </a:xfrm>
            </p:grpSpPr>
            <p:pic>
              <p:nvPicPr>
                <p:cNvPr id="162" name="그림 161">
                  <a:extLst>
                    <a:ext uri="{FF2B5EF4-FFF2-40B4-BE49-F238E27FC236}">
                      <a16:creationId xmlns:a16="http://schemas.microsoft.com/office/drawing/2014/main" id="{B7F5FA4A-5A48-4DE4-AC0D-7BF83DADDC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4181" r="22604"/>
                <a:stretch/>
              </p:blipFill>
              <p:spPr>
                <a:xfrm>
                  <a:off x="3492812" y="3925176"/>
                  <a:ext cx="908050" cy="891531"/>
                </a:xfrm>
                <a:prstGeom prst="rect">
                  <a:avLst/>
                </a:prstGeom>
              </p:spPr>
            </p:pic>
            <p:pic>
              <p:nvPicPr>
                <p:cNvPr id="163" name="그림 162">
                  <a:extLst>
                    <a:ext uri="{FF2B5EF4-FFF2-40B4-BE49-F238E27FC236}">
                      <a16:creationId xmlns:a16="http://schemas.microsoft.com/office/drawing/2014/main" id="{E33E4D8C-4C55-4B14-AF43-CC9220728E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8466" r="74878"/>
                <a:stretch/>
              </p:blipFill>
              <p:spPr>
                <a:xfrm>
                  <a:off x="3267602" y="3925176"/>
                  <a:ext cx="260350" cy="891531"/>
                </a:xfrm>
                <a:prstGeom prst="rect">
                  <a:avLst/>
                </a:prstGeom>
              </p:spPr>
            </p:pic>
            <p:pic>
              <p:nvPicPr>
                <p:cNvPr id="164" name="그림 163">
                  <a:extLst>
                    <a:ext uri="{FF2B5EF4-FFF2-40B4-BE49-F238E27FC236}">
                      <a16:creationId xmlns:a16="http://schemas.microsoft.com/office/drawing/2014/main" id="{2159E8BE-7839-4819-9F26-2F29C90B05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3925176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id="{1EACE6FD-0859-4B9A-BE56-26E3276471D4}"/>
                  </a:ext>
                </a:extLst>
              </p:cNvPr>
              <p:cNvGrpSpPr/>
              <p:nvPr/>
            </p:nvGrpSpPr>
            <p:grpSpPr>
              <a:xfrm>
                <a:off x="7731909" y="1422034"/>
                <a:ext cx="1415718" cy="891531"/>
                <a:chOff x="2981969" y="2941332"/>
                <a:chExt cx="1415718" cy="891531"/>
              </a:xfrm>
            </p:grpSpPr>
            <p:pic>
              <p:nvPicPr>
                <p:cNvPr id="159" name="그림 158">
                  <a:extLst>
                    <a:ext uri="{FF2B5EF4-FFF2-40B4-BE49-F238E27FC236}">
                      <a16:creationId xmlns:a16="http://schemas.microsoft.com/office/drawing/2014/main" id="{A9493965-3CCE-407C-AA33-8EE2C12924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1615" r="45332"/>
                <a:stretch/>
              </p:blipFill>
              <p:spPr>
                <a:xfrm>
                  <a:off x="3495987" y="2941332"/>
                  <a:ext cx="901700" cy="891531"/>
                </a:xfrm>
                <a:prstGeom prst="rect">
                  <a:avLst/>
                </a:prstGeom>
              </p:spPr>
            </p:pic>
            <p:pic>
              <p:nvPicPr>
                <p:cNvPr id="160" name="그림 159">
                  <a:extLst>
                    <a:ext uri="{FF2B5EF4-FFF2-40B4-BE49-F238E27FC236}">
                      <a16:creationId xmlns:a16="http://schemas.microsoft.com/office/drawing/2014/main" id="{73F5394D-1114-41D9-88D4-470DDC042A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1648" r="81209"/>
                <a:stretch/>
              </p:blipFill>
              <p:spPr>
                <a:xfrm>
                  <a:off x="3258077" y="2941332"/>
                  <a:ext cx="279400" cy="891531"/>
                </a:xfrm>
                <a:prstGeom prst="rect">
                  <a:avLst/>
                </a:prstGeom>
              </p:spPr>
            </p:pic>
            <p:pic>
              <p:nvPicPr>
                <p:cNvPr id="161" name="그림 160">
                  <a:extLst>
                    <a:ext uri="{FF2B5EF4-FFF2-40B4-BE49-F238E27FC236}">
                      <a16:creationId xmlns:a16="http://schemas.microsoft.com/office/drawing/2014/main" id="{94C2451F-8BCA-40DA-8FC3-B4AFEAE233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2941332"/>
                  <a:ext cx="283180" cy="89153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42" name="그룹 141">
              <a:extLst>
                <a:ext uri="{FF2B5EF4-FFF2-40B4-BE49-F238E27FC236}">
                  <a16:creationId xmlns:a16="http://schemas.microsoft.com/office/drawing/2014/main" id="{85B318F3-306F-4BAF-AAA0-C0831A87C2CC}"/>
                </a:ext>
              </a:extLst>
            </p:cNvPr>
            <p:cNvGrpSpPr/>
            <p:nvPr/>
          </p:nvGrpSpPr>
          <p:grpSpPr>
            <a:xfrm>
              <a:off x="4497657" y="1418919"/>
              <a:ext cx="1449315" cy="2413388"/>
              <a:chOff x="7683473" y="1581098"/>
              <a:chExt cx="1449315" cy="2413388"/>
            </a:xfrm>
          </p:grpSpPr>
          <p:grpSp>
            <p:nvGrpSpPr>
              <p:cNvPr id="143" name="그룹 142">
                <a:extLst>
                  <a:ext uri="{FF2B5EF4-FFF2-40B4-BE49-F238E27FC236}">
                    <a16:creationId xmlns:a16="http://schemas.microsoft.com/office/drawing/2014/main" id="{360461C5-6A3D-47A2-860E-83DEC6ABBADA}"/>
                  </a:ext>
                </a:extLst>
              </p:cNvPr>
              <p:cNvGrpSpPr/>
              <p:nvPr/>
            </p:nvGrpSpPr>
            <p:grpSpPr>
              <a:xfrm>
                <a:off x="7684691" y="3102955"/>
                <a:ext cx="1441747" cy="891531"/>
                <a:chOff x="1668527" y="4507115"/>
                <a:chExt cx="1441747" cy="891531"/>
              </a:xfrm>
            </p:grpSpPr>
            <p:pic>
              <p:nvPicPr>
                <p:cNvPr id="153" name="그림 152">
                  <a:extLst>
                    <a:ext uri="{FF2B5EF4-FFF2-40B4-BE49-F238E27FC236}">
                      <a16:creationId xmlns:a16="http://schemas.microsoft.com/office/drawing/2014/main" id="{9C67340B-0A3D-4775-87D6-3BB49119F8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5675" r="67681"/>
                <a:stretch/>
              </p:blipFill>
              <p:spPr>
                <a:xfrm>
                  <a:off x="1954510" y="4507115"/>
                  <a:ext cx="260351" cy="891531"/>
                </a:xfrm>
                <a:prstGeom prst="rect">
                  <a:avLst/>
                </a:prstGeom>
              </p:spPr>
            </p:pic>
            <p:pic>
              <p:nvPicPr>
                <p:cNvPr id="154" name="그림 153">
                  <a:extLst>
                    <a:ext uri="{FF2B5EF4-FFF2-40B4-BE49-F238E27FC236}">
                      <a16:creationId xmlns:a16="http://schemas.microsoft.com/office/drawing/2014/main" id="{C8777747-8012-4083-BEBD-3CAF83075E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4507115"/>
                  <a:ext cx="287107" cy="891531"/>
                </a:xfrm>
                <a:prstGeom prst="rect">
                  <a:avLst/>
                </a:prstGeom>
              </p:spPr>
            </p:pic>
            <p:pic>
              <p:nvPicPr>
                <p:cNvPr id="152" name="그림 151">
                  <a:extLst>
                    <a:ext uri="{FF2B5EF4-FFF2-40B4-BE49-F238E27FC236}">
                      <a16:creationId xmlns:a16="http://schemas.microsoft.com/office/drawing/2014/main" id="{1456EA44-8C65-47B8-B632-317FAFF730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049"/>
                <a:stretch/>
              </p:blipFill>
              <p:spPr>
                <a:xfrm>
                  <a:off x="2211009" y="4507115"/>
                  <a:ext cx="899265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1C8AC44D-49E4-42AF-932A-980522DC5BD4}"/>
                  </a:ext>
                </a:extLst>
              </p:cNvPr>
              <p:cNvGrpSpPr/>
              <p:nvPr/>
            </p:nvGrpSpPr>
            <p:grpSpPr>
              <a:xfrm>
                <a:off x="7684004" y="2342077"/>
                <a:ext cx="1442965" cy="891531"/>
                <a:chOff x="1668527" y="3661401"/>
                <a:chExt cx="1442965" cy="891531"/>
              </a:xfrm>
            </p:grpSpPr>
            <p:pic>
              <p:nvPicPr>
                <p:cNvPr id="149" name="그림 148">
                  <a:extLst>
                    <a:ext uri="{FF2B5EF4-FFF2-40B4-BE49-F238E27FC236}">
                      <a16:creationId xmlns:a16="http://schemas.microsoft.com/office/drawing/2014/main" id="{70D18ECA-5B27-4EB1-AE5D-14644F2EC1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4523" r="22464"/>
                <a:stretch/>
              </p:blipFill>
              <p:spPr>
                <a:xfrm>
                  <a:off x="2209791" y="3661401"/>
                  <a:ext cx="901701" cy="891531"/>
                </a:xfrm>
                <a:prstGeom prst="rect">
                  <a:avLst/>
                </a:prstGeom>
              </p:spPr>
            </p:pic>
            <p:pic>
              <p:nvPicPr>
                <p:cNvPr id="150" name="그림 149">
                  <a:extLst>
                    <a:ext uri="{FF2B5EF4-FFF2-40B4-BE49-F238E27FC236}">
                      <a16:creationId xmlns:a16="http://schemas.microsoft.com/office/drawing/2014/main" id="{05462677-FD11-4444-A5B6-A9F4878FAE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8706" r="73839"/>
                <a:stretch/>
              </p:blipFill>
              <p:spPr>
                <a:xfrm>
                  <a:off x="1938635" y="3661401"/>
                  <a:ext cx="292101" cy="891531"/>
                </a:xfrm>
                <a:prstGeom prst="rect">
                  <a:avLst/>
                </a:prstGeom>
              </p:spPr>
            </p:pic>
            <p:pic>
              <p:nvPicPr>
                <p:cNvPr id="151" name="그림 150">
                  <a:extLst>
                    <a:ext uri="{FF2B5EF4-FFF2-40B4-BE49-F238E27FC236}">
                      <a16:creationId xmlns:a16="http://schemas.microsoft.com/office/drawing/2014/main" id="{76F86360-8149-4CF2-B966-452EE4DCB5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3661401"/>
                  <a:ext cx="287107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5" name="그룹 144">
                <a:extLst>
                  <a:ext uri="{FF2B5EF4-FFF2-40B4-BE49-F238E27FC236}">
                    <a16:creationId xmlns:a16="http://schemas.microsoft.com/office/drawing/2014/main" id="{2E817034-A949-4E9A-B281-AC1537BA2A56}"/>
                  </a:ext>
                </a:extLst>
              </p:cNvPr>
              <p:cNvGrpSpPr/>
              <p:nvPr/>
            </p:nvGrpSpPr>
            <p:grpSpPr>
              <a:xfrm>
                <a:off x="7683473" y="1581098"/>
                <a:ext cx="1449315" cy="891531"/>
                <a:chOff x="1668527" y="2689851"/>
                <a:chExt cx="1449315" cy="891531"/>
              </a:xfrm>
            </p:grpSpPr>
            <p:pic>
              <p:nvPicPr>
                <p:cNvPr id="146" name="그림 145">
                  <a:extLst>
                    <a:ext uri="{FF2B5EF4-FFF2-40B4-BE49-F238E27FC236}">
                      <a16:creationId xmlns:a16="http://schemas.microsoft.com/office/drawing/2014/main" id="{1A700105-76A5-42F1-854F-0242D1BA48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31834" r="44829"/>
                <a:stretch/>
              </p:blipFill>
              <p:spPr>
                <a:xfrm>
                  <a:off x="2203441" y="2689851"/>
                  <a:ext cx="914401" cy="891531"/>
                </a:xfrm>
                <a:prstGeom prst="rect">
                  <a:avLst/>
                </a:prstGeom>
              </p:spPr>
            </p:pic>
            <p:pic>
              <p:nvPicPr>
                <p:cNvPr id="147" name="그림 146">
                  <a:extLst>
                    <a:ext uri="{FF2B5EF4-FFF2-40B4-BE49-F238E27FC236}">
                      <a16:creationId xmlns:a16="http://schemas.microsoft.com/office/drawing/2014/main" id="{05DB1961-D45E-4335-8FC1-9A4936AB98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2386" r="80483"/>
                <a:stretch/>
              </p:blipFill>
              <p:spPr>
                <a:xfrm>
                  <a:off x="1944985" y="2689851"/>
                  <a:ext cx="279401" cy="891531"/>
                </a:xfrm>
                <a:prstGeom prst="rect">
                  <a:avLst/>
                </a:prstGeom>
              </p:spPr>
            </p:pic>
            <p:pic>
              <p:nvPicPr>
                <p:cNvPr id="148" name="그림 147">
                  <a:extLst>
                    <a:ext uri="{FF2B5EF4-FFF2-40B4-BE49-F238E27FC236}">
                      <a16:creationId xmlns:a16="http://schemas.microsoft.com/office/drawing/2014/main" id="{6F3D81CF-1172-4CAA-8EC5-44C99B9B0A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2689851"/>
                  <a:ext cx="287107" cy="89153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DFEBD30A-C431-4A6C-B5A4-8A103360733D}"/>
              </a:ext>
            </a:extLst>
          </p:cNvPr>
          <p:cNvSpPr txBox="1"/>
          <p:nvPr/>
        </p:nvSpPr>
        <p:spPr>
          <a:xfrm>
            <a:off x="2515308" y="2354161"/>
            <a:ext cx="2815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69" name="화살표: 오른쪽 168">
            <a:extLst>
              <a:ext uri="{FF2B5EF4-FFF2-40B4-BE49-F238E27FC236}">
                <a16:creationId xmlns:a16="http://schemas.microsoft.com/office/drawing/2014/main" id="{2621D3B7-0E44-4191-9F9F-009386DE153E}"/>
              </a:ext>
            </a:extLst>
          </p:cNvPr>
          <p:cNvSpPr/>
          <p:nvPr/>
        </p:nvSpPr>
        <p:spPr>
          <a:xfrm>
            <a:off x="4601494" y="2203735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63" name="组合 7">
            <a:extLst>
              <a:ext uri="{FF2B5EF4-FFF2-40B4-BE49-F238E27FC236}">
                <a16:creationId xmlns:a16="http://schemas.microsoft.com/office/drawing/2014/main" id="{4CF4E417-4CC8-4FDB-9FC6-F04034E87B1F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64" name="矩形 8">
              <a:extLst>
                <a:ext uri="{FF2B5EF4-FFF2-40B4-BE49-F238E27FC236}">
                  <a16:creationId xmlns:a16="http://schemas.microsoft.com/office/drawing/2014/main" id="{498DA49A-312D-49E9-9ADC-608F02693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65" name="矩形 9">
              <a:extLst>
                <a:ext uri="{FF2B5EF4-FFF2-40B4-BE49-F238E27FC236}">
                  <a16:creationId xmlns:a16="http://schemas.microsoft.com/office/drawing/2014/main" id="{7D4C4958-99AA-4C48-A0F3-D5AFCF5D0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6" name="文本框 10">
            <a:extLst>
              <a:ext uri="{FF2B5EF4-FFF2-40B4-BE49-F238E27FC236}">
                <a16:creationId xmlns:a16="http://schemas.microsoft.com/office/drawing/2014/main" id="{CEF965E9-BA79-42CE-802E-18B69C61F2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7" name="TextBox 62">
            <a:extLst>
              <a:ext uri="{FF2B5EF4-FFF2-40B4-BE49-F238E27FC236}">
                <a16:creationId xmlns:a16="http://schemas.microsoft.com/office/drawing/2014/main" id="{F571674D-5D1C-440B-936F-80DEE0334E35}"/>
              </a:ext>
            </a:extLst>
          </p:cNvPr>
          <p:cNvSpPr txBox="1"/>
          <p:nvPr/>
        </p:nvSpPr>
        <p:spPr>
          <a:xfrm>
            <a:off x="2005577" y="4102823"/>
            <a:ext cx="454835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ea typeface="Rix고딕 B" panose="02020603020101020101" pitchFamily="18" charset="-127"/>
              </a:rPr>
              <a:t>병합된 사출 전 데이터와 사출 후 데이터를 행으로 병합한다</a:t>
            </a:r>
            <a:r>
              <a:rPr lang="en-US" altLang="ko-KR" dirty="0">
                <a:ea typeface="Rix고딕 B" panose="02020603020101020101" pitchFamily="18" charset="-127"/>
              </a:rPr>
              <a:t>.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080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1EE3ADC-8F01-4641-B8D4-1A186EED7332}"/>
              </a:ext>
            </a:extLst>
          </p:cNvPr>
          <p:cNvGrpSpPr/>
          <p:nvPr/>
        </p:nvGrpSpPr>
        <p:grpSpPr>
          <a:xfrm>
            <a:off x="200256" y="1005175"/>
            <a:ext cx="2109675" cy="2131708"/>
            <a:chOff x="4497657" y="1418919"/>
            <a:chExt cx="2596261" cy="2419962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0A246F1-E379-4FFF-9915-3CA129BF1C4E}"/>
                </a:ext>
              </a:extLst>
            </p:cNvPr>
            <p:cNvGrpSpPr/>
            <p:nvPr/>
          </p:nvGrpSpPr>
          <p:grpSpPr>
            <a:xfrm>
              <a:off x="5670135" y="1418919"/>
              <a:ext cx="1423783" cy="2419962"/>
              <a:chOff x="7731909" y="1422034"/>
              <a:chExt cx="1423783" cy="2419962"/>
            </a:xfrm>
          </p:grpSpPr>
          <p:grpSp>
            <p:nvGrpSpPr>
              <p:cNvPr id="156" name="그룹 155">
                <a:extLst>
                  <a:ext uri="{FF2B5EF4-FFF2-40B4-BE49-F238E27FC236}">
                    <a16:creationId xmlns:a16="http://schemas.microsoft.com/office/drawing/2014/main" id="{92C599BE-A264-4C61-A26C-F23ECA5AD3E2}"/>
                  </a:ext>
                </a:extLst>
              </p:cNvPr>
              <p:cNvGrpSpPr/>
              <p:nvPr/>
            </p:nvGrpSpPr>
            <p:grpSpPr>
              <a:xfrm>
                <a:off x="7736053" y="2950465"/>
                <a:ext cx="1419639" cy="891531"/>
                <a:chOff x="2981969" y="4334249"/>
                <a:chExt cx="1419639" cy="891531"/>
              </a:xfrm>
            </p:grpSpPr>
            <p:pic>
              <p:nvPicPr>
                <p:cNvPr id="165" name="그림 164">
                  <a:extLst>
                    <a:ext uri="{FF2B5EF4-FFF2-40B4-BE49-F238E27FC236}">
                      <a16:creationId xmlns:a16="http://schemas.microsoft.com/office/drawing/2014/main" id="{6008E52D-B3F0-4346-831D-0EDB291F30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6747"/>
                <a:stretch/>
              </p:blipFill>
              <p:spPr>
                <a:xfrm>
                  <a:off x="3492066" y="4334249"/>
                  <a:ext cx="909542" cy="891531"/>
                </a:xfrm>
                <a:prstGeom prst="rect">
                  <a:avLst/>
                </a:prstGeom>
              </p:spPr>
            </p:pic>
            <p:pic>
              <p:nvPicPr>
                <p:cNvPr id="166" name="그림 165">
                  <a:extLst>
                    <a:ext uri="{FF2B5EF4-FFF2-40B4-BE49-F238E27FC236}">
                      <a16:creationId xmlns:a16="http://schemas.microsoft.com/office/drawing/2014/main" id="{4F0832CB-06A1-416E-915D-DF6C3F86F2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4960" r="67572"/>
                <a:stretch/>
              </p:blipFill>
              <p:spPr>
                <a:xfrm>
                  <a:off x="3251727" y="4334249"/>
                  <a:ext cx="292100" cy="891531"/>
                </a:xfrm>
                <a:prstGeom prst="rect">
                  <a:avLst/>
                </a:prstGeom>
              </p:spPr>
            </p:pic>
            <p:pic>
              <p:nvPicPr>
                <p:cNvPr id="167" name="그림 166">
                  <a:extLst>
                    <a:ext uri="{FF2B5EF4-FFF2-40B4-BE49-F238E27FC236}">
                      <a16:creationId xmlns:a16="http://schemas.microsoft.com/office/drawing/2014/main" id="{DD9BCDB8-8E5B-4148-8964-83BE5D6F65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4334249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3B6E4B41-6007-467F-B4C9-6AB41769E5E7}"/>
                  </a:ext>
                </a:extLst>
              </p:cNvPr>
              <p:cNvGrpSpPr/>
              <p:nvPr/>
            </p:nvGrpSpPr>
            <p:grpSpPr>
              <a:xfrm>
                <a:off x="7733330" y="2186440"/>
                <a:ext cx="1418893" cy="891531"/>
                <a:chOff x="2981969" y="3925176"/>
                <a:chExt cx="1418893" cy="891531"/>
              </a:xfrm>
            </p:grpSpPr>
            <p:pic>
              <p:nvPicPr>
                <p:cNvPr id="162" name="그림 161">
                  <a:extLst>
                    <a:ext uri="{FF2B5EF4-FFF2-40B4-BE49-F238E27FC236}">
                      <a16:creationId xmlns:a16="http://schemas.microsoft.com/office/drawing/2014/main" id="{B7F5FA4A-5A48-4DE4-AC0D-7BF83DADDC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4181" r="22604"/>
                <a:stretch/>
              </p:blipFill>
              <p:spPr>
                <a:xfrm>
                  <a:off x="3492812" y="3925176"/>
                  <a:ext cx="908050" cy="891531"/>
                </a:xfrm>
                <a:prstGeom prst="rect">
                  <a:avLst/>
                </a:prstGeom>
              </p:spPr>
            </p:pic>
            <p:pic>
              <p:nvPicPr>
                <p:cNvPr id="163" name="그림 162">
                  <a:extLst>
                    <a:ext uri="{FF2B5EF4-FFF2-40B4-BE49-F238E27FC236}">
                      <a16:creationId xmlns:a16="http://schemas.microsoft.com/office/drawing/2014/main" id="{E33E4D8C-4C55-4B14-AF43-CC9220728E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8466" r="74878"/>
                <a:stretch/>
              </p:blipFill>
              <p:spPr>
                <a:xfrm>
                  <a:off x="3267602" y="3925176"/>
                  <a:ext cx="260350" cy="891531"/>
                </a:xfrm>
                <a:prstGeom prst="rect">
                  <a:avLst/>
                </a:prstGeom>
              </p:spPr>
            </p:pic>
            <p:pic>
              <p:nvPicPr>
                <p:cNvPr id="164" name="그림 163">
                  <a:extLst>
                    <a:ext uri="{FF2B5EF4-FFF2-40B4-BE49-F238E27FC236}">
                      <a16:creationId xmlns:a16="http://schemas.microsoft.com/office/drawing/2014/main" id="{2159E8BE-7839-4819-9F26-2F29C90B05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3925176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id="{1EACE6FD-0859-4B9A-BE56-26E3276471D4}"/>
                  </a:ext>
                </a:extLst>
              </p:cNvPr>
              <p:cNvGrpSpPr/>
              <p:nvPr/>
            </p:nvGrpSpPr>
            <p:grpSpPr>
              <a:xfrm>
                <a:off x="7731909" y="1422034"/>
                <a:ext cx="1415718" cy="891531"/>
                <a:chOff x="2981969" y="2941332"/>
                <a:chExt cx="1415718" cy="891531"/>
              </a:xfrm>
            </p:grpSpPr>
            <p:pic>
              <p:nvPicPr>
                <p:cNvPr id="159" name="그림 158">
                  <a:extLst>
                    <a:ext uri="{FF2B5EF4-FFF2-40B4-BE49-F238E27FC236}">
                      <a16:creationId xmlns:a16="http://schemas.microsoft.com/office/drawing/2014/main" id="{A9493965-3CCE-407C-AA33-8EE2C12924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1615" r="45332"/>
                <a:stretch/>
              </p:blipFill>
              <p:spPr>
                <a:xfrm>
                  <a:off x="3495987" y="2941332"/>
                  <a:ext cx="901700" cy="891531"/>
                </a:xfrm>
                <a:prstGeom prst="rect">
                  <a:avLst/>
                </a:prstGeom>
              </p:spPr>
            </p:pic>
            <p:pic>
              <p:nvPicPr>
                <p:cNvPr id="160" name="그림 159">
                  <a:extLst>
                    <a:ext uri="{FF2B5EF4-FFF2-40B4-BE49-F238E27FC236}">
                      <a16:creationId xmlns:a16="http://schemas.microsoft.com/office/drawing/2014/main" id="{73F5394D-1114-41D9-88D4-470DDC042A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1648" r="81209"/>
                <a:stretch/>
              </p:blipFill>
              <p:spPr>
                <a:xfrm>
                  <a:off x="3258077" y="2941332"/>
                  <a:ext cx="279400" cy="891531"/>
                </a:xfrm>
                <a:prstGeom prst="rect">
                  <a:avLst/>
                </a:prstGeom>
              </p:spPr>
            </p:pic>
            <p:pic>
              <p:nvPicPr>
                <p:cNvPr id="161" name="그림 160">
                  <a:extLst>
                    <a:ext uri="{FF2B5EF4-FFF2-40B4-BE49-F238E27FC236}">
                      <a16:creationId xmlns:a16="http://schemas.microsoft.com/office/drawing/2014/main" id="{94C2451F-8BCA-40DA-8FC3-B4AFEAE233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2941332"/>
                  <a:ext cx="283180" cy="89153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42" name="그룹 141">
              <a:extLst>
                <a:ext uri="{FF2B5EF4-FFF2-40B4-BE49-F238E27FC236}">
                  <a16:creationId xmlns:a16="http://schemas.microsoft.com/office/drawing/2014/main" id="{85B318F3-306F-4BAF-AAA0-C0831A87C2CC}"/>
                </a:ext>
              </a:extLst>
            </p:cNvPr>
            <p:cNvGrpSpPr/>
            <p:nvPr/>
          </p:nvGrpSpPr>
          <p:grpSpPr>
            <a:xfrm>
              <a:off x="4497657" y="1418919"/>
              <a:ext cx="1449315" cy="2413388"/>
              <a:chOff x="7683473" y="1581098"/>
              <a:chExt cx="1449315" cy="2413388"/>
            </a:xfrm>
          </p:grpSpPr>
          <p:grpSp>
            <p:nvGrpSpPr>
              <p:cNvPr id="143" name="그룹 142">
                <a:extLst>
                  <a:ext uri="{FF2B5EF4-FFF2-40B4-BE49-F238E27FC236}">
                    <a16:creationId xmlns:a16="http://schemas.microsoft.com/office/drawing/2014/main" id="{360461C5-6A3D-47A2-860E-83DEC6ABBADA}"/>
                  </a:ext>
                </a:extLst>
              </p:cNvPr>
              <p:cNvGrpSpPr/>
              <p:nvPr/>
            </p:nvGrpSpPr>
            <p:grpSpPr>
              <a:xfrm>
                <a:off x="7684691" y="3102955"/>
                <a:ext cx="1441747" cy="891531"/>
                <a:chOff x="1668527" y="4507115"/>
                <a:chExt cx="1441747" cy="891531"/>
              </a:xfrm>
            </p:grpSpPr>
            <p:pic>
              <p:nvPicPr>
                <p:cNvPr id="153" name="그림 152">
                  <a:extLst>
                    <a:ext uri="{FF2B5EF4-FFF2-40B4-BE49-F238E27FC236}">
                      <a16:creationId xmlns:a16="http://schemas.microsoft.com/office/drawing/2014/main" id="{9C67340B-0A3D-4775-87D6-3BB49119F8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5675" r="67681"/>
                <a:stretch/>
              </p:blipFill>
              <p:spPr>
                <a:xfrm>
                  <a:off x="1954510" y="4507115"/>
                  <a:ext cx="260351" cy="891531"/>
                </a:xfrm>
                <a:prstGeom prst="rect">
                  <a:avLst/>
                </a:prstGeom>
              </p:spPr>
            </p:pic>
            <p:pic>
              <p:nvPicPr>
                <p:cNvPr id="154" name="그림 153">
                  <a:extLst>
                    <a:ext uri="{FF2B5EF4-FFF2-40B4-BE49-F238E27FC236}">
                      <a16:creationId xmlns:a16="http://schemas.microsoft.com/office/drawing/2014/main" id="{C8777747-8012-4083-BEBD-3CAF83075E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4507115"/>
                  <a:ext cx="287107" cy="891531"/>
                </a:xfrm>
                <a:prstGeom prst="rect">
                  <a:avLst/>
                </a:prstGeom>
              </p:spPr>
            </p:pic>
            <p:pic>
              <p:nvPicPr>
                <p:cNvPr id="152" name="그림 151">
                  <a:extLst>
                    <a:ext uri="{FF2B5EF4-FFF2-40B4-BE49-F238E27FC236}">
                      <a16:creationId xmlns:a16="http://schemas.microsoft.com/office/drawing/2014/main" id="{1456EA44-8C65-47B8-B632-317FAFF730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049"/>
                <a:stretch/>
              </p:blipFill>
              <p:spPr>
                <a:xfrm>
                  <a:off x="2211009" y="4507115"/>
                  <a:ext cx="899265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1C8AC44D-49E4-42AF-932A-980522DC5BD4}"/>
                  </a:ext>
                </a:extLst>
              </p:cNvPr>
              <p:cNvGrpSpPr/>
              <p:nvPr/>
            </p:nvGrpSpPr>
            <p:grpSpPr>
              <a:xfrm>
                <a:off x="7684004" y="2342077"/>
                <a:ext cx="1442965" cy="891531"/>
                <a:chOff x="1668527" y="3661401"/>
                <a:chExt cx="1442965" cy="891531"/>
              </a:xfrm>
            </p:grpSpPr>
            <p:pic>
              <p:nvPicPr>
                <p:cNvPr id="149" name="그림 148">
                  <a:extLst>
                    <a:ext uri="{FF2B5EF4-FFF2-40B4-BE49-F238E27FC236}">
                      <a16:creationId xmlns:a16="http://schemas.microsoft.com/office/drawing/2014/main" id="{70D18ECA-5B27-4EB1-AE5D-14644F2EC1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4523" r="22464"/>
                <a:stretch/>
              </p:blipFill>
              <p:spPr>
                <a:xfrm>
                  <a:off x="2209791" y="3661401"/>
                  <a:ext cx="901701" cy="891531"/>
                </a:xfrm>
                <a:prstGeom prst="rect">
                  <a:avLst/>
                </a:prstGeom>
              </p:spPr>
            </p:pic>
            <p:pic>
              <p:nvPicPr>
                <p:cNvPr id="150" name="그림 149">
                  <a:extLst>
                    <a:ext uri="{FF2B5EF4-FFF2-40B4-BE49-F238E27FC236}">
                      <a16:creationId xmlns:a16="http://schemas.microsoft.com/office/drawing/2014/main" id="{05462677-FD11-4444-A5B6-A9F4878FAE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8706" r="73839"/>
                <a:stretch/>
              </p:blipFill>
              <p:spPr>
                <a:xfrm>
                  <a:off x="1938635" y="3661401"/>
                  <a:ext cx="292101" cy="891531"/>
                </a:xfrm>
                <a:prstGeom prst="rect">
                  <a:avLst/>
                </a:prstGeom>
              </p:spPr>
            </p:pic>
            <p:pic>
              <p:nvPicPr>
                <p:cNvPr id="151" name="그림 150">
                  <a:extLst>
                    <a:ext uri="{FF2B5EF4-FFF2-40B4-BE49-F238E27FC236}">
                      <a16:creationId xmlns:a16="http://schemas.microsoft.com/office/drawing/2014/main" id="{76F86360-8149-4CF2-B966-452EE4DCB5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3661401"/>
                  <a:ext cx="287107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5" name="그룹 144">
                <a:extLst>
                  <a:ext uri="{FF2B5EF4-FFF2-40B4-BE49-F238E27FC236}">
                    <a16:creationId xmlns:a16="http://schemas.microsoft.com/office/drawing/2014/main" id="{2E817034-A949-4E9A-B281-AC1537BA2A56}"/>
                  </a:ext>
                </a:extLst>
              </p:cNvPr>
              <p:cNvGrpSpPr/>
              <p:nvPr/>
            </p:nvGrpSpPr>
            <p:grpSpPr>
              <a:xfrm>
                <a:off x="7683473" y="1581098"/>
                <a:ext cx="1449315" cy="891531"/>
                <a:chOff x="1668527" y="2689851"/>
                <a:chExt cx="1449315" cy="891531"/>
              </a:xfrm>
            </p:grpSpPr>
            <p:pic>
              <p:nvPicPr>
                <p:cNvPr id="146" name="그림 145">
                  <a:extLst>
                    <a:ext uri="{FF2B5EF4-FFF2-40B4-BE49-F238E27FC236}">
                      <a16:creationId xmlns:a16="http://schemas.microsoft.com/office/drawing/2014/main" id="{1A700105-76A5-42F1-854F-0242D1BA48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31834" r="44829"/>
                <a:stretch/>
              </p:blipFill>
              <p:spPr>
                <a:xfrm>
                  <a:off x="2203441" y="2689851"/>
                  <a:ext cx="914401" cy="891531"/>
                </a:xfrm>
                <a:prstGeom prst="rect">
                  <a:avLst/>
                </a:prstGeom>
              </p:spPr>
            </p:pic>
            <p:pic>
              <p:nvPicPr>
                <p:cNvPr id="147" name="그림 146">
                  <a:extLst>
                    <a:ext uri="{FF2B5EF4-FFF2-40B4-BE49-F238E27FC236}">
                      <a16:creationId xmlns:a16="http://schemas.microsoft.com/office/drawing/2014/main" id="{05DB1961-D45E-4335-8FC1-9A4936AB98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2386" r="80483"/>
                <a:stretch/>
              </p:blipFill>
              <p:spPr>
                <a:xfrm>
                  <a:off x="1944985" y="2689851"/>
                  <a:ext cx="279401" cy="891531"/>
                </a:xfrm>
                <a:prstGeom prst="rect">
                  <a:avLst/>
                </a:prstGeom>
              </p:spPr>
            </p:pic>
            <p:pic>
              <p:nvPicPr>
                <p:cNvPr id="148" name="그림 147">
                  <a:extLst>
                    <a:ext uri="{FF2B5EF4-FFF2-40B4-BE49-F238E27FC236}">
                      <a16:creationId xmlns:a16="http://schemas.microsoft.com/office/drawing/2014/main" id="{6F3D81CF-1172-4CAA-8EC5-44C99B9B0A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2689851"/>
                  <a:ext cx="287107" cy="89153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B81E1030-2965-4D65-8B64-B91862EE3249}"/>
              </a:ext>
            </a:extLst>
          </p:cNvPr>
          <p:cNvSpPr txBox="1"/>
          <p:nvPr/>
        </p:nvSpPr>
        <p:spPr>
          <a:xfrm>
            <a:off x="538419" y="67348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불필요한 변수 제거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(ELMT) 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및 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변수명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재할당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3098696F-E172-45A5-9B78-42CCE40A3181}"/>
              </a:ext>
            </a:extLst>
          </p:cNvPr>
          <p:cNvSpPr txBox="1"/>
          <p:nvPr/>
        </p:nvSpPr>
        <p:spPr>
          <a:xfrm>
            <a:off x="4833784" y="28960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중복 노드 제거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F2AC4FA-AA16-4BF2-859D-B8B7F52CC1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68"/>
          <a:stretch/>
        </p:blipFill>
        <p:spPr>
          <a:xfrm>
            <a:off x="2612309" y="999234"/>
            <a:ext cx="2344654" cy="213788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15DF7FE-718D-4342-A289-8B5417A55C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00"/>
          <a:stretch/>
        </p:blipFill>
        <p:spPr>
          <a:xfrm>
            <a:off x="5817824" y="551723"/>
            <a:ext cx="2722552" cy="15164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5EB6BE-C018-4E1D-AA6A-B884B494089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01" r="1271"/>
          <a:stretch/>
        </p:blipFill>
        <p:spPr>
          <a:xfrm>
            <a:off x="5302644" y="2738424"/>
            <a:ext cx="3664168" cy="1563688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F3FC4285-27BF-43B7-BB37-C442FD89C2A3}"/>
              </a:ext>
            </a:extLst>
          </p:cNvPr>
          <p:cNvSpPr txBox="1"/>
          <p:nvPr/>
        </p:nvSpPr>
        <p:spPr>
          <a:xfrm>
            <a:off x="5110419" y="237809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노드별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X,y,z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좌표의 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이동량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사출전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-&gt; 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사출후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이동량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C1736BF-3F63-451E-9899-8D400E1FBDB6}"/>
              </a:ext>
            </a:extLst>
          </p:cNvPr>
          <p:cNvSpPr/>
          <p:nvPr/>
        </p:nvSpPr>
        <p:spPr>
          <a:xfrm>
            <a:off x="8088069" y="2578823"/>
            <a:ext cx="1244600" cy="17723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43" name="组合 7">
            <a:extLst>
              <a:ext uri="{FF2B5EF4-FFF2-40B4-BE49-F238E27FC236}">
                <a16:creationId xmlns:a16="http://schemas.microsoft.com/office/drawing/2014/main" id="{97022579-BE3F-493D-B326-E10C5A97A025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4" name="矩形 8">
              <a:extLst>
                <a:ext uri="{FF2B5EF4-FFF2-40B4-BE49-F238E27FC236}">
                  <a16:creationId xmlns:a16="http://schemas.microsoft.com/office/drawing/2014/main" id="{69510740-4489-49B9-A5A8-34CCA6BF2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45" name="矩形 9">
              <a:extLst>
                <a:ext uri="{FF2B5EF4-FFF2-40B4-BE49-F238E27FC236}">
                  <a16:creationId xmlns:a16="http://schemas.microsoft.com/office/drawing/2014/main" id="{5EB8EF0B-B1E3-4B0C-BCA5-BC6CBF2A5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46" name="文本框 10">
            <a:extLst>
              <a:ext uri="{FF2B5EF4-FFF2-40B4-BE49-F238E27FC236}">
                <a16:creationId xmlns:a16="http://schemas.microsoft.com/office/drawing/2014/main" id="{EF41D08C-FDFD-493D-A31E-BB59950D4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08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1EE3ADC-8F01-4641-B8D4-1A186EED7332}"/>
              </a:ext>
            </a:extLst>
          </p:cNvPr>
          <p:cNvGrpSpPr/>
          <p:nvPr/>
        </p:nvGrpSpPr>
        <p:grpSpPr>
          <a:xfrm>
            <a:off x="351911" y="1452508"/>
            <a:ext cx="2109675" cy="2131708"/>
            <a:chOff x="4497657" y="1418919"/>
            <a:chExt cx="2596261" cy="2419962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0A246F1-E379-4FFF-9915-3CA129BF1C4E}"/>
                </a:ext>
              </a:extLst>
            </p:cNvPr>
            <p:cNvGrpSpPr/>
            <p:nvPr/>
          </p:nvGrpSpPr>
          <p:grpSpPr>
            <a:xfrm>
              <a:off x="5670135" y="1418919"/>
              <a:ext cx="1423783" cy="2419962"/>
              <a:chOff x="7731909" y="1422034"/>
              <a:chExt cx="1423783" cy="2419962"/>
            </a:xfrm>
          </p:grpSpPr>
          <p:grpSp>
            <p:nvGrpSpPr>
              <p:cNvPr id="156" name="그룹 155">
                <a:extLst>
                  <a:ext uri="{FF2B5EF4-FFF2-40B4-BE49-F238E27FC236}">
                    <a16:creationId xmlns:a16="http://schemas.microsoft.com/office/drawing/2014/main" id="{92C599BE-A264-4C61-A26C-F23ECA5AD3E2}"/>
                  </a:ext>
                </a:extLst>
              </p:cNvPr>
              <p:cNvGrpSpPr/>
              <p:nvPr/>
            </p:nvGrpSpPr>
            <p:grpSpPr>
              <a:xfrm>
                <a:off x="7736053" y="2950465"/>
                <a:ext cx="1419639" cy="891531"/>
                <a:chOff x="2981969" y="4334249"/>
                <a:chExt cx="1419639" cy="891531"/>
              </a:xfrm>
            </p:grpSpPr>
            <p:pic>
              <p:nvPicPr>
                <p:cNvPr id="165" name="그림 164">
                  <a:extLst>
                    <a:ext uri="{FF2B5EF4-FFF2-40B4-BE49-F238E27FC236}">
                      <a16:creationId xmlns:a16="http://schemas.microsoft.com/office/drawing/2014/main" id="{6008E52D-B3F0-4346-831D-0EDB291F30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6747"/>
                <a:stretch/>
              </p:blipFill>
              <p:spPr>
                <a:xfrm>
                  <a:off x="3492066" y="4334249"/>
                  <a:ext cx="909542" cy="891531"/>
                </a:xfrm>
                <a:prstGeom prst="rect">
                  <a:avLst/>
                </a:prstGeom>
              </p:spPr>
            </p:pic>
            <p:pic>
              <p:nvPicPr>
                <p:cNvPr id="166" name="그림 165">
                  <a:extLst>
                    <a:ext uri="{FF2B5EF4-FFF2-40B4-BE49-F238E27FC236}">
                      <a16:creationId xmlns:a16="http://schemas.microsoft.com/office/drawing/2014/main" id="{4F0832CB-06A1-416E-915D-DF6C3F86F2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4960" r="67572"/>
                <a:stretch/>
              </p:blipFill>
              <p:spPr>
                <a:xfrm>
                  <a:off x="3251727" y="4334249"/>
                  <a:ext cx="292100" cy="891531"/>
                </a:xfrm>
                <a:prstGeom prst="rect">
                  <a:avLst/>
                </a:prstGeom>
              </p:spPr>
            </p:pic>
            <p:pic>
              <p:nvPicPr>
                <p:cNvPr id="167" name="그림 166">
                  <a:extLst>
                    <a:ext uri="{FF2B5EF4-FFF2-40B4-BE49-F238E27FC236}">
                      <a16:creationId xmlns:a16="http://schemas.microsoft.com/office/drawing/2014/main" id="{DD9BCDB8-8E5B-4148-8964-83BE5D6F65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4334249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3B6E4B41-6007-467F-B4C9-6AB41769E5E7}"/>
                  </a:ext>
                </a:extLst>
              </p:cNvPr>
              <p:cNvGrpSpPr/>
              <p:nvPr/>
            </p:nvGrpSpPr>
            <p:grpSpPr>
              <a:xfrm>
                <a:off x="7733330" y="2186440"/>
                <a:ext cx="1418893" cy="891531"/>
                <a:chOff x="2981969" y="3925176"/>
                <a:chExt cx="1418893" cy="891531"/>
              </a:xfrm>
            </p:grpSpPr>
            <p:pic>
              <p:nvPicPr>
                <p:cNvPr id="162" name="그림 161">
                  <a:extLst>
                    <a:ext uri="{FF2B5EF4-FFF2-40B4-BE49-F238E27FC236}">
                      <a16:creationId xmlns:a16="http://schemas.microsoft.com/office/drawing/2014/main" id="{B7F5FA4A-5A48-4DE4-AC0D-7BF83DADDC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4181" r="22604"/>
                <a:stretch/>
              </p:blipFill>
              <p:spPr>
                <a:xfrm>
                  <a:off x="3492812" y="3925176"/>
                  <a:ext cx="908050" cy="891531"/>
                </a:xfrm>
                <a:prstGeom prst="rect">
                  <a:avLst/>
                </a:prstGeom>
              </p:spPr>
            </p:pic>
            <p:pic>
              <p:nvPicPr>
                <p:cNvPr id="163" name="그림 162">
                  <a:extLst>
                    <a:ext uri="{FF2B5EF4-FFF2-40B4-BE49-F238E27FC236}">
                      <a16:creationId xmlns:a16="http://schemas.microsoft.com/office/drawing/2014/main" id="{E33E4D8C-4C55-4B14-AF43-CC9220728E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8466" r="74878"/>
                <a:stretch/>
              </p:blipFill>
              <p:spPr>
                <a:xfrm>
                  <a:off x="3267602" y="3925176"/>
                  <a:ext cx="260350" cy="891531"/>
                </a:xfrm>
                <a:prstGeom prst="rect">
                  <a:avLst/>
                </a:prstGeom>
              </p:spPr>
            </p:pic>
            <p:pic>
              <p:nvPicPr>
                <p:cNvPr id="164" name="그림 163">
                  <a:extLst>
                    <a:ext uri="{FF2B5EF4-FFF2-40B4-BE49-F238E27FC236}">
                      <a16:creationId xmlns:a16="http://schemas.microsoft.com/office/drawing/2014/main" id="{2159E8BE-7839-4819-9F26-2F29C90B05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3925176"/>
                  <a:ext cx="283180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id="{1EACE6FD-0859-4B9A-BE56-26E3276471D4}"/>
                  </a:ext>
                </a:extLst>
              </p:cNvPr>
              <p:cNvGrpSpPr/>
              <p:nvPr/>
            </p:nvGrpSpPr>
            <p:grpSpPr>
              <a:xfrm>
                <a:off x="7731909" y="1422034"/>
                <a:ext cx="1415718" cy="891531"/>
                <a:chOff x="2981969" y="2941332"/>
                <a:chExt cx="1415718" cy="891531"/>
              </a:xfrm>
            </p:grpSpPr>
            <p:pic>
              <p:nvPicPr>
                <p:cNvPr id="159" name="그림 158">
                  <a:extLst>
                    <a:ext uri="{FF2B5EF4-FFF2-40B4-BE49-F238E27FC236}">
                      <a16:creationId xmlns:a16="http://schemas.microsoft.com/office/drawing/2014/main" id="{A9493965-3CCE-407C-AA33-8EE2C12924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1615" r="45332"/>
                <a:stretch/>
              </p:blipFill>
              <p:spPr>
                <a:xfrm>
                  <a:off x="3495987" y="2941332"/>
                  <a:ext cx="901700" cy="891531"/>
                </a:xfrm>
                <a:prstGeom prst="rect">
                  <a:avLst/>
                </a:prstGeom>
              </p:spPr>
            </p:pic>
            <p:pic>
              <p:nvPicPr>
                <p:cNvPr id="160" name="그림 159">
                  <a:extLst>
                    <a:ext uri="{FF2B5EF4-FFF2-40B4-BE49-F238E27FC236}">
                      <a16:creationId xmlns:a16="http://schemas.microsoft.com/office/drawing/2014/main" id="{73F5394D-1114-41D9-88D4-470DDC042A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1648" r="81209"/>
                <a:stretch/>
              </p:blipFill>
              <p:spPr>
                <a:xfrm>
                  <a:off x="3258077" y="2941332"/>
                  <a:ext cx="279400" cy="891531"/>
                </a:xfrm>
                <a:prstGeom prst="rect">
                  <a:avLst/>
                </a:prstGeom>
              </p:spPr>
            </p:pic>
            <p:pic>
              <p:nvPicPr>
                <p:cNvPr id="161" name="그림 160">
                  <a:extLst>
                    <a:ext uri="{FF2B5EF4-FFF2-40B4-BE49-F238E27FC236}">
                      <a16:creationId xmlns:a16="http://schemas.microsoft.com/office/drawing/2014/main" id="{94C2451F-8BCA-40DA-8FC3-B4AFEAE233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544" r="87216"/>
                <a:stretch/>
              </p:blipFill>
              <p:spPr>
                <a:xfrm>
                  <a:off x="2981969" y="2941332"/>
                  <a:ext cx="283180" cy="89153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42" name="그룹 141">
              <a:extLst>
                <a:ext uri="{FF2B5EF4-FFF2-40B4-BE49-F238E27FC236}">
                  <a16:creationId xmlns:a16="http://schemas.microsoft.com/office/drawing/2014/main" id="{85B318F3-306F-4BAF-AAA0-C0831A87C2CC}"/>
                </a:ext>
              </a:extLst>
            </p:cNvPr>
            <p:cNvGrpSpPr/>
            <p:nvPr/>
          </p:nvGrpSpPr>
          <p:grpSpPr>
            <a:xfrm>
              <a:off x="4497657" y="1418919"/>
              <a:ext cx="1449315" cy="2413388"/>
              <a:chOff x="7683473" y="1581098"/>
              <a:chExt cx="1449315" cy="2413388"/>
            </a:xfrm>
          </p:grpSpPr>
          <p:grpSp>
            <p:nvGrpSpPr>
              <p:cNvPr id="143" name="그룹 142">
                <a:extLst>
                  <a:ext uri="{FF2B5EF4-FFF2-40B4-BE49-F238E27FC236}">
                    <a16:creationId xmlns:a16="http://schemas.microsoft.com/office/drawing/2014/main" id="{360461C5-6A3D-47A2-860E-83DEC6ABBADA}"/>
                  </a:ext>
                </a:extLst>
              </p:cNvPr>
              <p:cNvGrpSpPr/>
              <p:nvPr/>
            </p:nvGrpSpPr>
            <p:grpSpPr>
              <a:xfrm>
                <a:off x="7684691" y="3102955"/>
                <a:ext cx="1441747" cy="891531"/>
                <a:chOff x="1668527" y="4507115"/>
                <a:chExt cx="1441747" cy="891531"/>
              </a:xfrm>
            </p:grpSpPr>
            <p:pic>
              <p:nvPicPr>
                <p:cNvPr id="153" name="그림 152">
                  <a:extLst>
                    <a:ext uri="{FF2B5EF4-FFF2-40B4-BE49-F238E27FC236}">
                      <a16:creationId xmlns:a16="http://schemas.microsoft.com/office/drawing/2014/main" id="{9C67340B-0A3D-4775-87D6-3BB49119F8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5675" r="67681"/>
                <a:stretch/>
              </p:blipFill>
              <p:spPr>
                <a:xfrm>
                  <a:off x="1954510" y="4507115"/>
                  <a:ext cx="260351" cy="891531"/>
                </a:xfrm>
                <a:prstGeom prst="rect">
                  <a:avLst/>
                </a:prstGeom>
              </p:spPr>
            </p:pic>
            <p:pic>
              <p:nvPicPr>
                <p:cNvPr id="154" name="그림 153">
                  <a:extLst>
                    <a:ext uri="{FF2B5EF4-FFF2-40B4-BE49-F238E27FC236}">
                      <a16:creationId xmlns:a16="http://schemas.microsoft.com/office/drawing/2014/main" id="{C8777747-8012-4083-BEBD-3CAF83075E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4507115"/>
                  <a:ext cx="287107" cy="891531"/>
                </a:xfrm>
                <a:prstGeom prst="rect">
                  <a:avLst/>
                </a:prstGeom>
              </p:spPr>
            </p:pic>
            <p:pic>
              <p:nvPicPr>
                <p:cNvPr id="152" name="그림 151">
                  <a:extLst>
                    <a:ext uri="{FF2B5EF4-FFF2-40B4-BE49-F238E27FC236}">
                      <a16:creationId xmlns:a16="http://schemas.microsoft.com/office/drawing/2014/main" id="{1456EA44-8C65-47B8-B632-317FAFF730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049"/>
                <a:stretch/>
              </p:blipFill>
              <p:spPr>
                <a:xfrm>
                  <a:off x="2211009" y="4507115"/>
                  <a:ext cx="899265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1C8AC44D-49E4-42AF-932A-980522DC5BD4}"/>
                  </a:ext>
                </a:extLst>
              </p:cNvPr>
              <p:cNvGrpSpPr/>
              <p:nvPr/>
            </p:nvGrpSpPr>
            <p:grpSpPr>
              <a:xfrm>
                <a:off x="7684004" y="2342077"/>
                <a:ext cx="1442965" cy="891531"/>
                <a:chOff x="1668527" y="3661401"/>
                <a:chExt cx="1442965" cy="891531"/>
              </a:xfrm>
            </p:grpSpPr>
            <p:pic>
              <p:nvPicPr>
                <p:cNvPr id="149" name="그림 148">
                  <a:extLst>
                    <a:ext uri="{FF2B5EF4-FFF2-40B4-BE49-F238E27FC236}">
                      <a16:creationId xmlns:a16="http://schemas.microsoft.com/office/drawing/2014/main" id="{70D18ECA-5B27-4EB1-AE5D-14644F2EC1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4523" r="22464"/>
                <a:stretch/>
              </p:blipFill>
              <p:spPr>
                <a:xfrm>
                  <a:off x="2209791" y="3661401"/>
                  <a:ext cx="901701" cy="891531"/>
                </a:xfrm>
                <a:prstGeom prst="rect">
                  <a:avLst/>
                </a:prstGeom>
              </p:spPr>
            </p:pic>
            <p:pic>
              <p:nvPicPr>
                <p:cNvPr id="150" name="그림 149">
                  <a:extLst>
                    <a:ext uri="{FF2B5EF4-FFF2-40B4-BE49-F238E27FC236}">
                      <a16:creationId xmlns:a16="http://schemas.microsoft.com/office/drawing/2014/main" id="{05462677-FD11-4444-A5B6-A9F4878FAE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8706" r="73839"/>
                <a:stretch/>
              </p:blipFill>
              <p:spPr>
                <a:xfrm>
                  <a:off x="1938635" y="3661401"/>
                  <a:ext cx="292101" cy="891531"/>
                </a:xfrm>
                <a:prstGeom prst="rect">
                  <a:avLst/>
                </a:prstGeom>
              </p:spPr>
            </p:pic>
            <p:pic>
              <p:nvPicPr>
                <p:cNvPr id="151" name="그림 150">
                  <a:extLst>
                    <a:ext uri="{FF2B5EF4-FFF2-40B4-BE49-F238E27FC236}">
                      <a16:creationId xmlns:a16="http://schemas.microsoft.com/office/drawing/2014/main" id="{76F86360-8149-4CF2-B966-452EE4DCB5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3661401"/>
                  <a:ext cx="287107" cy="891531"/>
                </a:xfrm>
                <a:prstGeom prst="rect">
                  <a:avLst/>
                </a:prstGeom>
              </p:spPr>
            </p:pic>
          </p:grpSp>
          <p:grpSp>
            <p:nvGrpSpPr>
              <p:cNvPr id="145" name="그룹 144">
                <a:extLst>
                  <a:ext uri="{FF2B5EF4-FFF2-40B4-BE49-F238E27FC236}">
                    <a16:creationId xmlns:a16="http://schemas.microsoft.com/office/drawing/2014/main" id="{2E817034-A949-4E9A-B281-AC1537BA2A56}"/>
                  </a:ext>
                </a:extLst>
              </p:cNvPr>
              <p:cNvGrpSpPr/>
              <p:nvPr/>
            </p:nvGrpSpPr>
            <p:grpSpPr>
              <a:xfrm>
                <a:off x="7683473" y="1581098"/>
                <a:ext cx="1449315" cy="891531"/>
                <a:chOff x="1668527" y="2689851"/>
                <a:chExt cx="1449315" cy="891531"/>
              </a:xfrm>
            </p:grpSpPr>
            <p:pic>
              <p:nvPicPr>
                <p:cNvPr id="146" name="그림 145">
                  <a:extLst>
                    <a:ext uri="{FF2B5EF4-FFF2-40B4-BE49-F238E27FC236}">
                      <a16:creationId xmlns:a16="http://schemas.microsoft.com/office/drawing/2014/main" id="{1A700105-76A5-42F1-854F-0242D1BA48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31834" r="44829"/>
                <a:stretch/>
              </p:blipFill>
              <p:spPr>
                <a:xfrm>
                  <a:off x="2203441" y="2689851"/>
                  <a:ext cx="914401" cy="891531"/>
                </a:xfrm>
                <a:prstGeom prst="rect">
                  <a:avLst/>
                </a:prstGeom>
              </p:spPr>
            </p:pic>
            <p:pic>
              <p:nvPicPr>
                <p:cNvPr id="147" name="그림 146">
                  <a:extLst>
                    <a:ext uri="{FF2B5EF4-FFF2-40B4-BE49-F238E27FC236}">
                      <a16:creationId xmlns:a16="http://schemas.microsoft.com/office/drawing/2014/main" id="{05DB1961-D45E-4335-8FC1-9A4936AB98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2386" r="80483"/>
                <a:stretch/>
              </p:blipFill>
              <p:spPr>
                <a:xfrm>
                  <a:off x="1944985" y="2689851"/>
                  <a:ext cx="279401" cy="891531"/>
                </a:xfrm>
                <a:prstGeom prst="rect">
                  <a:avLst/>
                </a:prstGeom>
              </p:spPr>
            </p:pic>
            <p:pic>
              <p:nvPicPr>
                <p:cNvPr id="148" name="그림 147">
                  <a:extLst>
                    <a:ext uri="{FF2B5EF4-FFF2-40B4-BE49-F238E27FC236}">
                      <a16:creationId xmlns:a16="http://schemas.microsoft.com/office/drawing/2014/main" id="{6F3D81CF-1172-4CAA-8EC5-44C99B9B0A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707" r="86965"/>
                <a:stretch/>
              </p:blipFill>
              <p:spPr>
                <a:xfrm>
                  <a:off x="1668527" y="2689851"/>
                  <a:ext cx="287107" cy="89153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B81E1030-2965-4D65-8B64-B91862EE3249}"/>
              </a:ext>
            </a:extLst>
          </p:cNvPr>
          <p:cNvSpPr txBox="1"/>
          <p:nvPr/>
        </p:nvSpPr>
        <p:spPr>
          <a:xfrm>
            <a:off x="493655" y="103922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불필요한 변수 제거</a:t>
            </a:r>
            <a:r>
              <a:rPr lang="en-US" altLang="ko-KR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(ELMT) 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및 </a:t>
            </a:r>
            <a:r>
              <a:rPr lang="ko-KR" altLang="en-US" sz="14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변수명</a:t>
            </a:r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재할당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F2AC4FA-AA16-4BF2-859D-B8B7F52CC1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68"/>
          <a:stretch/>
        </p:blipFill>
        <p:spPr>
          <a:xfrm>
            <a:off x="2939399" y="1428594"/>
            <a:ext cx="2357753" cy="2149831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F3FC4285-27BF-43B7-BB37-C442FD89C2A3}"/>
              </a:ext>
            </a:extLst>
          </p:cNvPr>
          <p:cNvSpPr txBox="1"/>
          <p:nvPr/>
        </p:nvSpPr>
        <p:spPr>
          <a:xfrm>
            <a:off x="6056568" y="3796498"/>
            <a:ext cx="28365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이후 겹치는 노드는 중복을 제거하여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단일 값으로 만든다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  <a:endParaRPr lang="ko-KR" altLang="en-US" sz="1200" dirty="0"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F1C9AC1-7396-45F5-9C5E-CF2E6849AB49}"/>
              </a:ext>
            </a:extLst>
          </p:cNvPr>
          <p:cNvSpPr txBox="1"/>
          <p:nvPr/>
        </p:nvSpPr>
        <p:spPr>
          <a:xfrm>
            <a:off x="250904" y="3796499"/>
            <a:ext cx="54614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ea typeface="Rix고딕 B" panose="02020603020101020101" pitchFamily="18" charset="-127"/>
              </a:rPr>
              <a:t>병합된 데이터는 사출 전</a:t>
            </a:r>
            <a:r>
              <a:rPr lang="en-US" altLang="ko-KR" sz="1200" dirty="0">
                <a:ea typeface="Rix고딕 B" panose="02020603020101020101" pitchFamily="18" charset="-127"/>
              </a:rPr>
              <a:t>+ </a:t>
            </a:r>
            <a:r>
              <a:rPr lang="ko-KR" altLang="en-US" sz="1200" dirty="0">
                <a:ea typeface="Rix고딕 B" panose="02020603020101020101" pitchFamily="18" charset="-127"/>
              </a:rPr>
              <a:t>사출 후 형태임으로</a:t>
            </a:r>
            <a:endParaRPr lang="en-US" altLang="ko-KR" sz="1200" dirty="0">
              <a:ea typeface="Rix고딕 B" panose="02020603020101020101" pitchFamily="18" charset="-127"/>
            </a:endParaRPr>
          </a:p>
          <a:p>
            <a:pPr algn="ctr"/>
            <a:r>
              <a:rPr lang="ko-KR" altLang="en-US" sz="1200" dirty="0">
                <a:ea typeface="Rix고딕 B" panose="02020603020101020101" pitchFamily="18" charset="-127"/>
              </a:rPr>
              <a:t>사출 전은 </a:t>
            </a:r>
            <a:r>
              <a:rPr lang="en-US" altLang="ko-KR" sz="1200" dirty="0">
                <a:ea typeface="Rix고딕 B" panose="02020603020101020101" pitchFamily="18" charset="-127"/>
              </a:rPr>
              <a:t>input</a:t>
            </a:r>
            <a:r>
              <a:rPr lang="ko-KR" altLang="en-US" sz="1200" dirty="0">
                <a:ea typeface="Rix고딕 B" panose="02020603020101020101" pitchFamily="18" charset="-127"/>
              </a:rPr>
              <a:t>으로 사출 후는 </a:t>
            </a:r>
            <a:r>
              <a:rPr lang="en-US" altLang="ko-KR" sz="1200" dirty="0">
                <a:ea typeface="Rix고딕 B" panose="02020603020101020101" pitchFamily="18" charset="-127"/>
              </a:rPr>
              <a:t>output</a:t>
            </a:r>
            <a:r>
              <a:rPr lang="ko-KR" altLang="en-US" sz="1200" dirty="0">
                <a:ea typeface="Rix고딕 B" panose="02020603020101020101" pitchFamily="18" charset="-127"/>
              </a:rPr>
              <a:t>으로 변수명을 재할당한다</a:t>
            </a:r>
            <a:r>
              <a:rPr lang="en-US" altLang="ko-KR" sz="1200" dirty="0">
                <a:ea typeface="Rix고딕 B" panose="02020603020101020101" pitchFamily="18" charset="-127"/>
              </a:rPr>
              <a:t>.</a:t>
            </a:r>
            <a:endParaRPr lang="ko-KR" altLang="en-US" sz="1200" dirty="0">
              <a:ea typeface="Rix고딕 B" panose="02020603020101020101" pitchFamily="18" charset="-127"/>
            </a:endParaRPr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8B8D5872-4040-4860-BCF6-DA527176E750}"/>
              </a:ext>
            </a:extLst>
          </p:cNvPr>
          <p:cNvSpPr/>
          <p:nvPr/>
        </p:nvSpPr>
        <p:spPr>
          <a:xfrm>
            <a:off x="2563465" y="2226586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2B086BEE-7138-462A-95CD-83EA2582586A}"/>
              </a:ext>
            </a:extLst>
          </p:cNvPr>
          <p:cNvSpPr/>
          <p:nvPr/>
        </p:nvSpPr>
        <p:spPr>
          <a:xfrm>
            <a:off x="5566384" y="2214584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526397F-3179-4D64-9A36-5F9537968FDA}"/>
              </a:ext>
            </a:extLst>
          </p:cNvPr>
          <p:cNvSpPr txBox="1"/>
          <p:nvPr/>
        </p:nvSpPr>
        <p:spPr>
          <a:xfrm>
            <a:off x="6648479" y="1039224"/>
            <a:ext cx="16527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중복 노드 제거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F8649FAE-7681-485A-8F1A-FC8D1C557E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00"/>
          <a:stretch/>
        </p:blipFill>
        <p:spPr>
          <a:xfrm>
            <a:off x="6113556" y="1765906"/>
            <a:ext cx="2722552" cy="1516454"/>
          </a:xfrm>
          <a:prstGeom prst="rect">
            <a:avLst/>
          </a:prstGeom>
        </p:spPr>
      </p:pic>
      <p:grpSp>
        <p:nvGrpSpPr>
          <p:cNvPr id="48" name="组合 7">
            <a:extLst>
              <a:ext uri="{FF2B5EF4-FFF2-40B4-BE49-F238E27FC236}">
                <a16:creationId xmlns:a16="http://schemas.microsoft.com/office/drawing/2014/main" id="{5F8F0C79-BFE7-49F4-BDD7-D17D723D54A1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9" name="矩形 8">
              <a:extLst>
                <a:ext uri="{FF2B5EF4-FFF2-40B4-BE49-F238E27FC236}">
                  <a16:creationId xmlns:a16="http://schemas.microsoft.com/office/drawing/2014/main" id="{57376DE7-9642-442D-98C8-A46E8DADC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0" name="矩形 9">
              <a:extLst>
                <a:ext uri="{FF2B5EF4-FFF2-40B4-BE49-F238E27FC236}">
                  <a16:creationId xmlns:a16="http://schemas.microsoft.com/office/drawing/2014/main" id="{4804C671-9768-4DCE-AA9D-D83541BE26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51" name="文本框 10">
            <a:extLst>
              <a:ext uri="{FF2B5EF4-FFF2-40B4-BE49-F238E27FC236}">
                <a16:creationId xmlns:a16="http://schemas.microsoft.com/office/drawing/2014/main" id="{7E1274EB-05DC-473F-AB71-420A7C1B3A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049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Box 172">
            <a:extLst>
              <a:ext uri="{FF2B5EF4-FFF2-40B4-BE49-F238E27FC236}">
                <a16:creationId xmlns:a16="http://schemas.microsoft.com/office/drawing/2014/main" id="{3098696F-E172-45A5-9B78-42CCE40A3181}"/>
              </a:ext>
            </a:extLst>
          </p:cNvPr>
          <p:cNvSpPr txBox="1"/>
          <p:nvPr/>
        </p:nvSpPr>
        <p:spPr>
          <a:xfrm>
            <a:off x="-175626" y="3490138"/>
            <a:ext cx="49738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중복 노드가 제거된 데이터에서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전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후</a:t>
            </a:r>
            <a:endParaRPr lang="en-US" altLang="ko-KR" sz="1200" dirty="0">
              <a:solidFill>
                <a:srgbClr val="000000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r>
              <a:rPr lang="ko-KR" altLang="en-US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노드별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x,y,z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이동량인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move_x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move_y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move_z</a:t>
            </a:r>
            <a:r>
              <a:rPr lang="en-US" altLang="ko-KR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값을 산출한다</a:t>
            </a:r>
            <a:endParaRPr lang="ko-KR" altLang="en-US" sz="1200" dirty="0">
              <a:ea typeface="Rix고딕 B" panose="02020603020101020101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15DF7FE-718D-4342-A289-8B5417A55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0"/>
          <a:stretch/>
        </p:blipFill>
        <p:spPr>
          <a:xfrm>
            <a:off x="949999" y="1564875"/>
            <a:ext cx="2722552" cy="15164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5EB6BE-C018-4E1D-AA6A-B884B49408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1" r="1271"/>
          <a:stretch/>
        </p:blipFill>
        <p:spPr>
          <a:xfrm>
            <a:off x="4509383" y="1564875"/>
            <a:ext cx="3664168" cy="1516454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F3FC4285-27BF-43B7-BB37-C442FD89C2A3}"/>
              </a:ext>
            </a:extLst>
          </p:cNvPr>
          <p:cNvSpPr txBox="1"/>
          <p:nvPr/>
        </p:nvSpPr>
        <p:spPr>
          <a:xfrm>
            <a:off x="4630294" y="3590166"/>
            <a:ext cx="342234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노드별</a:t>
            </a:r>
            <a:r>
              <a:rPr lang="ko-KR" altLang="en-US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x,y,z</a:t>
            </a:r>
            <a:r>
              <a:rPr lang="ko-KR" altLang="en-US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좌표의 </a:t>
            </a:r>
            <a:r>
              <a:rPr lang="ko-KR" altLang="en-US" sz="11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이동량</a:t>
            </a:r>
            <a:r>
              <a:rPr lang="ko-KR" altLang="en-US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전 </a:t>
            </a:r>
            <a:r>
              <a:rPr lang="en-US" altLang="ko-KR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 panose="05000000000000000000" pitchFamily="2" charset="2"/>
              </a:rPr>
              <a:t></a:t>
            </a:r>
            <a:r>
              <a:rPr lang="en-US" altLang="ko-KR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사출 후 </a:t>
            </a:r>
            <a:r>
              <a:rPr lang="ko-KR" altLang="en-US" sz="1100" dirty="0" err="1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이동량</a:t>
            </a:r>
            <a:r>
              <a:rPr lang="en-US" altLang="ko-KR" sz="1100" dirty="0">
                <a:solidFill>
                  <a:srgbClr val="00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ko-KR" altLang="en-US" sz="1100" dirty="0">
              <a:ea typeface="Rix고딕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C1736BF-3F63-451E-9899-8D400E1FBDB6}"/>
              </a:ext>
            </a:extLst>
          </p:cNvPr>
          <p:cNvSpPr/>
          <p:nvPr/>
        </p:nvSpPr>
        <p:spPr>
          <a:xfrm>
            <a:off x="7294808" y="1564875"/>
            <a:ext cx="878743" cy="15164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9A113AC6-8A57-4F96-B873-40D9CE473875}"/>
              </a:ext>
            </a:extLst>
          </p:cNvPr>
          <p:cNvSpPr/>
          <p:nvPr/>
        </p:nvSpPr>
        <p:spPr>
          <a:xfrm>
            <a:off x="3951997" y="2034177"/>
            <a:ext cx="277940" cy="5778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grpSp>
        <p:nvGrpSpPr>
          <p:cNvPr id="12" name="组合 7">
            <a:extLst>
              <a:ext uri="{FF2B5EF4-FFF2-40B4-BE49-F238E27FC236}">
                <a16:creationId xmlns:a16="http://schemas.microsoft.com/office/drawing/2014/main" id="{B0A606FC-F6C4-465D-9733-C56F6475FD32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3" name="矩形 8">
              <a:extLst>
                <a:ext uri="{FF2B5EF4-FFF2-40B4-BE49-F238E27FC236}">
                  <a16:creationId xmlns:a16="http://schemas.microsoft.com/office/drawing/2014/main" id="{D6E28EDF-F108-4348-B2A8-922FCDFBEC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4" name="矩形 9">
              <a:extLst>
                <a:ext uri="{FF2B5EF4-FFF2-40B4-BE49-F238E27FC236}">
                  <a16:creationId xmlns:a16="http://schemas.microsoft.com/office/drawing/2014/main" id="{274D9ECA-7B65-4B92-B77C-399868323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6" name="文本框 10">
            <a:extLst>
              <a:ext uri="{FF2B5EF4-FFF2-40B4-BE49-F238E27FC236}">
                <a16:creationId xmlns:a16="http://schemas.microsoft.com/office/drawing/2014/main" id="{0D7864AC-4CD2-43B6-A13A-9A8C0BD94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99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AB683AE4-DE30-463E-92B9-688BF68DF054}"/>
              </a:ext>
            </a:extLst>
          </p:cNvPr>
          <p:cNvSpPr txBox="1"/>
          <p:nvPr/>
        </p:nvSpPr>
        <p:spPr>
          <a:xfrm>
            <a:off x="705782" y="1341093"/>
            <a:ext cx="7948956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Paired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를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 node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기준으로 유클리드 거리 기법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L2 Distance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을 활용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  <a:sym typeface="Wingdings" panose="05000000000000000000" pitchFamily="2" charset="2"/>
              </a:rPr>
              <a:t>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인접 노드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및 변화량 산출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기준이 되는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 node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는 모든 노드에 해당하며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</a:t>
            </a: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모든 노드에 각각 인접한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노드 및 변화량을 산출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  <a:sym typeface="Wingdings" panose="05000000000000000000" pitchFamily="2" charset="2"/>
              </a:rPr>
              <a:t>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pickle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파일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파이썬 데이터 저장 포맷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로 저장 </a:t>
            </a:r>
            <a:b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(8/6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일부터 작업을 시작하여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8/17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 기준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444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개중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435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데이터 변환 완료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3DD2A14-C216-452E-A356-4A72078D8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82" y="3476932"/>
            <a:ext cx="4095750" cy="59055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B57477-BCDE-4FF9-97DF-0A7259CDB4BF}"/>
              </a:ext>
            </a:extLst>
          </p:cNvPr>
          <p:cNvGrpSpPr/>
          <p:nvPr/>
        </p:nvGrpSpPr>
        <p:grpSpPr>
          <a:xfrm>
            <a:off x="5868952" y="2840721"/>
            <a:ext cx="2325193" cy="1516454"/>
            <a:chOff x="3391383" y="2361235"/>
            <a:chExt cx="2696902" cy="2199189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3A71FFE-F5E7-4AC3-9E5D-A6063B7287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7476" t="49808" r="14807" b="28499"/>
            <a:stretch/>
          </p:blipFill>
          <p:spPr>
            <a:xfrm>
              <a:off x="3391383" y="2361235"/>
              <a:ext cx="2696902" cy="21991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1891A5A-1A3A-4E83-9D9B-B867FE90D2D8}"/>
                </a:ext>
              </a:extLst>
            </p:cNvPr>
            <p:cNvGrpSpPr/>
            <p:nvPr/>
          </p:nvGrpSpPr>
          <p:grpSpPr>
            <a:xfrm>
              <a:off x="4107375" y="2758421"/>
              <a:ext cx="1111702" cy="1192971"/>
              <a:chOff x="4116181" y="2756820"/>
              <a:chExt cx="1111702" cy="1192971"/>
            </a:xfrm>
          </p:grpSpPr>
          <p:cxnSp>
            <p:nvCxnSpPr>
              <p:cNvPr id="46" name="직선 화살표 연결선 45">
                <a:extLst>
                  <a:ext uri="{FF2B5EF4-FFF2-40B4-BE49-F238E27FC236}">
                    <a16:creationId xmlns:a16="http://schemas.microsoft.com/office/drawing/2014/main" id="{72C94CE2-87D1-4952-ABFC-BEF87BF1D4A7}"/>
                  </a:ext>
                </a:extLst>
              </p:cNvPr>
              <p:cNvCxnSpPr/>
              <p:nvPr/>
            </p:nvCxnSpPr>
            <p:spPr>
              <a:xfrm>
                <a:off x="4661463" y="3302296"/>
                <a:ext cx="302919" cy="562068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화살표 연결선 46">
                <a:extLst>
                  <a:ext uri="{FF2B5EF4-FFF2-40B4-BE49-F238E27FC236}">
                    <a16:creationId xmlns:a16="http://schemas.microsoft.com/office/drawing/2014/main" id="{C018DF17-8552-47F9-81C3-DFE14EF977D0}"/>
                  </a:ext>
                </a:extLst>
              </p:cNvPr>
              <p:cNvCxnSpPr>
                <a:stCxn id="18" idx="0"/>
              </p:cNvCxnSpPr>
              <p:nvPr/>
            </p:nvCxnSpPr>
            <p:spPr>
              <a:xfrm>
                <a:off x="4657653" y="3310648"/>
                <a:ext cx="130207" cy="610923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15D0D73F-4B13-45D9-AB97-2A55C2506A93}"/>
                  </a:ext>
                </a:extLst>
              </p:cNvPr>
              <p:cNvCxnSpPr>
                <a:stCxn id="18" idx="0"/>
              </p:cNvCxnSpPr>
              <p:nvPr/>
            </p:nvCxnSpPr>
            <p:spPr>
              <a:xfrm flipH="1">
                <a:off x="4592917" y="3310648"/>
                <a:ext cx="64736" cy="639143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173AE82F-ED79-4550-9643-7940F624848D}"/>
                  </a:ext>
                </a:extLst>
              </p:cNvPr>
              <p:cNvCxnSpPr>
                <a:stCxn id="18" idx="6"/>
              </p:cNvCxnSpPr>
              <p:nvPr/>
            </p:nvCxnSpPr>
            <p:spPr>
              <a:xfrm flipH="1">
                <a:off x="4384575" y="3363988"/>
                <a:ext cx="326418" cy="443169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화살표 연결선 49">
                <a:extLst>
                  <a:ext uri="{FF2B5EF4-FFF2-40B4-BE49-F238E27FC236}">
                    <a16:creationId xmlns:a16="http://schemas.microsoft.com/office/drawing/2014/main" id="{8B83C4A2-14CF-46C9-B93A-2B11A0A34D13}"/>
                  </a:ext>
                </a:extLst>
              </p:cNvPr>
              <p:cNvCxnSpPr>
                <a:stCxn id="18" idx="6"/>
              </p:cNvCxnSpPr>
              <p:nvPr/>
            </p:nvCxnSpPr>
            <p:spPr>
              <a:xfrm flipH="1">
                <a:off x="4167931" y="3363988"/>
                <a:ext cx="543062" cy="282426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화살표 연결선 50">
                <a:extLst>
                  <a:ext uri="{FF2B5EF4-FFF2-40B4-BE49-F238E27FC236}">
                    <a16:creationId xmlns:a16="http://schemas.microsoft.com/office/drawing/2014/main" id="{6CCBEC7B-A843-459F-AF2E-CE0D408FC7E7}"/>
                  </a:ext>
                </a:extLst>
              </p:cNvPr>
              <p:cNvCxnSpPr>
                <a:stCxn id="18" idx="6"/>
              </p:cNvCxnSpPr>
              <p:nvPr/>
            </p:nvCxnSpPr>
            <p:spPr>
              <a:xfrm flipH="1">
                <a:off x="4134865" y="3363988"/>
                <a:ext cx="576128" cy="94027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9A004843-844F-485F-81EF-B95D76AA0A1D}"/>
                  </a:ext>
                </a:extLst>
              </p:cNvPr>
              <p:cNvCxnSpPr>
                <a:stCxn id="18" idx="5"/>
              </p:cNvCxnSpPr>
              <p:nvPr/>
            </p:nvCxnSpPr>
            <p:spPr>
              <a:xfrm flipH="1" flipV="1">
                <a:off x="4119517" y="3269616"/>
                <a:ext cx="575853" cy="132089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화살표 연결선 52">
                <a:extLst>
                  <a:ext uri="{FF2B5EF4-FFF2-40B4-BE49-F238E27FC236}">
                    <a16:creationId xmlns:a16="http://schemas.microsoft.com/office/drawing/2014/main" id="{670B3B2E-9045-4B4B-A55E-D943CF02C07F}"/>
                  </a:ext>
                </a:extLst>
              </p:cNvPr>
              <p:cNvCxnSpPr>
                <a:stCxn id="18" idx="5"/>
              </p:cNvCxnSpPr>
              <p:nvPr/>
            </p:nvCxnSpPr>
            <p:spPr>
              <a:xfrm flipH="1" flipV="1">
                <a:off x="4116181" y="3058632"/>
                <a:ext cx="579189" cy="343073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화살표 연결선 53">
                <a:extLst>
                  <a:ext uri="{FF2B5EF4-FFF2-40B4-BE49-F238E27FC236}">
                    <a16:creationId xmlns:a16="http://schemas.microsoft.com/office/drawing/2014/main" id="{E2D70471-B5F4-46B5-9753-F4D9B970697F}"/>
                  </a:ext>
                </a:extLst>
              </p:cNvPr>
              <p:cNvCxnSpPr>
                <a:stCxn id="18" idx="4"/>
              </p:cNvCxnSpPr>
              <p:nvPr/>
            </p:nvCxnSpPr>
            <p:spPr>
              <a:xfrm flipH="1" flipV="1">
                <a:off x="4293308" y="2851233"/>
                <a:ext cx="364345" cy="566095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화살표 연결선 54">
                <a:extLst>
                  <a:ext uri="{FF2B5EF4-FFF2-40B4-BE49-F238E27FC236}">
                    <a16:creationId xmlns:a16="http://schemas.microsoft.com/office/drawing/2014/main" id="{012AECB4-A237-4C8D-B95B-BD0E29BFA228}"/>
                  </a:ext>
                </a:extLst>
              </p:cNvPr>
              <p:cNvCxnSpPr>
                <a:stCxn id="18" idx="5"/>
              </p:cNvCxnSpPr>
              <p:nvPr/>
            </p:nvCxnSpPr>
            <p:spPr>
              <a:xfrm flipH="1" flipV="1">
                <a:off x="4498975" y="2818166"/>
                <a:ext cx="196395" cy="583539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화살표 연결선 55">
                <a:extLst>
                  <a:ext uri="{FF2B5EF4-FFF2-40B4-BE49-F238E27FC236}">
                    <a16:creationId xmlns:a16="http://schemas.microsoft.com/office/drawing/2014/main" id="{0B8D3475-11F7-475A-BA5A-61B7EA332AC2}"/>
                  </a:ext>
                </a:extLst>
              </p:cNvPr>
              <p:cNvCxnSpPr>
                <a:stCxn id="18" idx="4"/>
              </p:cNvCxnSpPr>
              <p:nvPr/>
            </p:nvCxnSpPr>
            <p:spPr>
              <a:xfrm flipV="1">
                <a:off x="4657653" y="2780073"/>
                <a:ext cx="53340" cy="637255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CFA44D09-C6E1-4BE6-B049-B10CA5A42A9E}"/>
                  </a:ext>
                </a:extLst>
              </p:cNvPr>
              <p:cNvCxnSpPr>
                <a:stCxn id="18" idx="4"/>
              </p:cNvCxnSpPr>
              <p:nvPr/>
            </p:nvCxnSpPr>
            <p:spPr>
              <a:xfrm flipV="1">
                <a:off x="4657653" y="2756820"/>
                <a:ext cx="221363" cy="660508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화살표 연결선 57">
                <a:extLst>
                  <a:ext uri="{FF2B5EF4-FFF2-40B4-BE49-F238E27FC236}">
                    <a16:creationId xmlns:a16="http://schemas.microsoft.com/office/drawing/2014/main" id="{0B4417E0-55A7-4B06-9603-1E1FDB07F593}"/>
                  </a:ext>
                </a:extLst>
              </p:cNvPr>
              <p:cNvCxnSpPr/>
              <p:nvPr/>
            </p:nvCxnSpPr>
            <p:spPr>
              <a:xfrm flipV="1">
                <a:off x="4615328" y="2946908"/>
                <a:ext cx="316249" cy="451180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0B7CA0B4-AD94-4357-9E87-1804E9082A1F}"/>
                  </a:ext>
                </a:extLst>
              </p:cNvPr>
              <p:cNvCxnSpPr>
                <a:stCxn id="18" idx="3"/>
              </p:cNvCxnSpPr>
              <p:nvPr/>
            </p:nvCxnSpPr>
            <p:spPr>
              <a:xfrm flipV="1">
                <a:off x="4619936" y="3110501"/>
                <a:ext cx="516601" cy="291204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화살표 연결선 59">
                <a:extLst>
                  <a:ext uri="{FF2B5EF4-FFF2-40B4-BE49-F238E27FC236}">
                    <a16:creationId xmlns:a16="http://schemas.microsoft.com/office/drawing/2014/main" id="{F676EB69-DE96-4606-8234-7C8DCC0456FE}"/>
                  </a:ext>
                </a:extLst>
              </p:cNvPr>
              <p:cNvCxnSpPr>
                <a:stCxn id="18" idx="2"/>
              </p:cNvCxnSpPr>
              <p:nvPr/>
            </p:nvCxnSpPr>
            <p:spPr>
              <a:xfrm flipV="1">
                <a:off x="4604313" y="3289175"/>
                <a:ext cx="578359" cy="74813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화살표 연결선 60">
                <a:extLst>
                  <a:ext uri="{FF2B5EF4-FFF2-40B4-BE49-F238E27FC236}">
                    <a16:creationId xmlns:a16="http://schemas.microsoft.com/office/drawing/2014/main" id="{D7E4BE22-BFAD-45C7-A0E6-9E195A9EBDC7}"/>
                  </a:ext>
                </a:extLst>
              </p:cNvPr>
              <p:cNvCxnSpPr>
                <a:stCxn id="18" idx="2"/>
              </p:cNvCxnSpPr>
              <p:nvPr/>
            </p:nvCxnSpPr>
            <p:spPr>
              <a:xfrm>
                <a:off x="4604313" y="3363988"/>
                <a:ext cx="623570" cy="105856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E5CF661B-3E32-49ED-97F8-1827929A30B2}"/>
                  </a:ext>
                </a:extLst>
              </p:cNvPr>
              <p:cNvCxnSpPr>
                <a:stCxn id="18" idx="1"/>
              </p:cNvCxnSpPr>
              <p:nvPr/>
            </p:nvCxnSpPr>
            <p:spPr>
              <a:xfrm>
                <a:off x="4619936" y="3326271"/>
                <a:ext cx="457081" cy="360369"/>
              </a:xfrm>
              <a:prstGeom prst="straightConnector1">
                <a:avLst/>
              </a:prstGeom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7954D63-4F82-4C01-9949-5FF91E912A61}"/>
                </a:ext>
              </a:extLst>
            </p:cNvPr>
            <p:cNvGrpSpPr/>
            <p:nvPr/>
          </p:nvGrpSpPr>
          <p:grpSpPr>
            <a:xfrm>
              <a:off x="4289749" y="2930005"/>
              <a:ext cx="771764" cy="849273"/>
              <a:chOff x="4289749" y="2930005"/>
              <a:chExt cx="771764" cy="849273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C2EBC859-41A1-41EF-8107-5C8F723757D2}"/>
                  </a:ext>
                </a:extLst>
              </p:cNvPr>
              <p:cNvCxnSpPr/>
              <p:nvPr/>
            </p:nvCxnSpPr>
            <p:spPr>
              <a:xfrm flipH="1">
                <a:off x="4543185" y="3355985"/>
                <a:ext cx="114686" cy="423293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>
                <a:extLst>
                  <a:ext uri="{FF2B5EF4-FFF2-40B4-BE49-F238E27FC236}">
                    <a16:creationId xmlns:a16="http://schemas.microsoft.com/office/drawing/2014/main" id="{0F7B6751-4D8B-4DAE-B376-E7B67021AF05}"/>
                  </a:ext>
                </a:extLst>
              </p:cNvPr>
              <p:cNvCxnSpPr/>
              <p:nvPr/>
            </p:nvCxnSpPr>
            <p:spPr>
              <a:xfrm>
                <a:off x="4657702" y="3356368"/>
                <a:ext cx="53291" cy="381000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화살표 연결선 31">
                <a:extLst>
                  <a:ext uri="{FF2B5EF4-FFF2-40B4-BE49-F238E27FC236}">
                    <a16:creationId xmlns:a16="http://schemas.microsoft.com/office/drawing/2014/main" id="{229E5924-122D-44B6-87B4-BC0CBA14A162}"/>
                  </a:ext>
                </a:extLst>
              </p:cNvPr>
              <p:cNvCxnSpPr>
                <a:stCxn id="18" idx="5"/>
              </p:cNvCxnSpPr>
              <p:nvPr/>
            </p:nvCxnSpPr>
            <p:spPr>
              <a:xfrm>
                <a:off x="4695370" y="3401705"/>
                <a:ext cx="217553" cy="305183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74973CDA-EB1B-4740-9EA6-4620B7FEA6F5}"/>
                  </a:ext>
                </a:extLst>
              </p:cNvPr>
              <p:cNvCxnSpPr/>
              <p:nvPr/>
            </p:nvCxnSpPr>
            <p:spPr>
              <a:xfrm flipV="1">
                <a:off x="4655243" y="3124401"/>
                <a:ext cx="332610" cy="239588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37E2068C-C969-4B94-B6C5-6F2F3DAA3D93}"/>
                  </a:ext>
                </a:extLst>
              </p:cNvPr>
              <p:cNvCxnSpPr/>
              <p:nvPr/>
            </p:nvCxnSpPr>
            <p:spPr>
              <a:xfrm>
                <a:off x="4640482" y="3369482"/>
                <a:ext cx="421031" cy="109886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5DF271E4-ECF6-4EBB-A4C8-56AD29EDC2A9}"/>
                  </a:ext>
                </a:extLst>
              </p:cNvPr>
              <p:cNvCxnSpPr/>
              <p:nvPr/>
            </p:nvCxnSpPr>
            <p:spPr>
              <a:xfrm flipH="1">
                <a:off x="4337613" y="3349337"/>
                <a:ext cx="325564" cy="288972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>
                <a:extLst>
                  <a:ext uri="{FF2B5EF4-FFF2-40B4-BE49-F238E27FC236}">
                    <a16:creationId xmlns:a16="http://schemas.microsoft.com/office/drawing/2014/main" id="{767324A7-CC92-4E81-B280-BE2DB78B513F}"/>
                  </a:ext>
                </a:extLst>
              </p:cNvPr>
              <p:cNvCxnSpPr/>
              <p:nvPr/>
            </p:nvCxnSpPr>
            <p:spPr>
              <a:xfrm flipH="1">
                <a:off x="4289797" y="3359909"/>
                <a:ext cx="367857" cy="72530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>
                <a:extLst>
                  <a:ext uri="{FF2B5EF4-FFF2-40B4-BE49-F238E27FC236}">
                    <a16:creationId xmlns:a16="http://schemas.microsoft.com/office/drawing/2014/main" id="{EA2B566F-69E2-4686-8A8F-35271D9B6D0D}"/>
                  </a:ext>
                </a:extLst>
              </p:cNvPr>
              <p:cNvCxnSpPr/>
              <p:nvPr/>
            </p:nvCxnSpPr>
            <p:spPr>
              <a:xfrm flipH="1" flipV="1">
                <a:off x="4289749" y="3248608"/>
                <a:ext cx="367253" cy="118922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B3D34930-11E6-4AFB-8365-463AD7CFB298}"/>
                  </a:ext>
                </a:extLst>
              </p:cNvPr>
              <p:cNvCxnSpPr/>
              <p:nvPr/>
            </p:nvCxnSpPr>
            <p:spPr>
              <a:xfrm flipH="1" flipV="1">
                <a:off x="4337613" y="3037979"/>
                <a:ext cx="331328" cy="340473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B3AA5E63-FF8C-451F-A85E-EA10CAB80F6C}"/>
                  </a:ext>
                </a:extLst>
              </p:cNvPr>
              <p:cNvCxnSpPr/>
              <p:nvPr/>
            </p:nvCxnSpPr>
            <p:spPr>
              <a:xfrm flipH="1" flipV="1">
                <a:off x="4533828" y="2983992"/>
                <a:ext cx="119884" cy="390104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화살표 연결선 43">
                <a:extLst>
                  <a:ext uri="{FF2B5EF4-FFF2-40B4-BE49-F238E27FC236}">
                    <a16:creationId xmlns:a16="http://schemas.microsoft.com/office/drawing/2014/main" id="{F62D7371-2284-43DC-811D-50E5EFE63826}"/>
                  </a:ext>
                </a:extLst>
              </p:cNvPr>
              <p:cNvCxnSpPr/>
              <p:nvPr/>
            </p:nvCxnSpPr>
            <p:spPr>
              <a:xfrm flipV="1">
                <a:off x="4655976" y="2930005"/>
                <a:ext cx="94603" cy="452356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A90F9694-EFD3-4111-91F2-13678B57B42B}"/>
                  </a:ext>
                </a:extLst>
              </p:cNvPr>
              <p:cNvCxnSpPr/>
              <p:nvPr/>
            </p:nvCxnSpPr>
            <p:spPr>
              <a:xfrm flipV="1">
                <a:off x="4635104" y="3305424"/>
                <a:ext cx="384499" cy="58258"/>
              </a:xfrm>
              <a:prstGeom prst="straightConnector1">
                <a:avLst/>
              </a:prstGeom>
              <a:ln w="19050">
                <a:solidFill>
                  <a:schemeClr val="accent2">
                    <a:lumMod val="40000"/>
                    <a:lumOff val="6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0BE163C-065A-4076-B04C-120A8536726C}"/>
                </a:ext>
              </a:extLst>
            </p:cNvPr>
            <p:cNvGrpSpPr/>
            <p:nvPr/>
          </p:nvGrpSpPr>
          <p:grpSpPr>
            <a:xfrm>
              <a:off x="4451889" y="3121800"/>
              <a:ext cx="426744" cy="466978"/>
              <a:chOff x="4451889" y="3121800"/>
              <a:chExt cx="426744" cy="466978"/>
            </a:xfrm>
          </p:grpSpPr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0060CC20-883F-4CD3-8843-172B8C6846C5}"/>
                  </a:ext>
                </a:extLst>
              </p:cNvPr>
              <p:cNvCxnSpPr/>
              <p:nvPr/>
            </p:nvCxnSpPr>
            <p:spPr>
              <a:xfrm flipH="1">
                <a:off x="4459533" y="3356368"/>
                <a:ext cx="148590" cy="38100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91EB2850-002F-4C30-876C-B76517E6D107}"/>
                  </a:ext>
                </a:extLst>
              </p:cNvPr>
              <p:cNvCxnSpPr>
                <a:stCxn id="18" idx="3"/>
              </p:cNvCxnSpPr>
              <p:nvPr/>
            </p:nvCxnSpPr>
            <p:spPr>
              <a:xfrm flipH="1">
                <a:off x="4527922" y="3401705"/>
                <a:ext cx="92014" cy="187073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>
                <a:extLst>
                  <a:ext uri="{FF2B5EF4-FFF2-40B4-BE49-F238E27FC236}">
                    <a16:creationId xmlns:a16="http://schemas.microsoft.com/office/drawing/2014/main" id="{4F659DA8-285B-4420-928B-4EC36DDE29E2}"/>
                  </a:ext>
                </a:extLst>
              </p:cNvPr>
              <p:cNvCxnSpPr/>
              <p:nvPr/>
            </p:nvCxnSpPr>
            <p:spPr>
              <a:xfrm>
                <a:off x="4661463" y="3409708"/>
                <a:ext cx="34864" cy="144780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>
                <a:extLst>
                  <a:ext uri="{FF2B5EF4-FFF2-40B4-BE49-F238E27FC236}">
                    <a16:creationId xmlns:a16="http://schemas.microsoft.com/office/drawing/2014/main" id="{FB879A76-851D-4336-9697-8DC8931B6FB2}"/>
                  </a:ext>
                </a:extLst>
              </p:cNvPr>
              <p:cNvCxnSpPr/>
              <p:nvPr/>
            </p:nvCxnSpPr>
            <p:spPr>
              <a:xfrm>
                <a:off x="4647275" y="3345382"/>
                <a:ext cx="231358" cy="156592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E9FDC1ED-3DDC-4799-BDCD-D714D4D21062}"/>
                  </a:ext>
                </a:extLst>
              </p:cNvPr>
              <p:cNvCxnSpPr/>
              <p:nvPr/>
            </p:nvCxnSpPr>
            <p:spPr>
              <a:xfrm flipV="1">
                <a:off x="4647275" y="3308108"/>
                <a:ext cx="188178" cy="50035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>
                <a:extLst>
                  <a:ext uri="{FF2B5EF4-FFF2-40B4-BE49-F238E27FC236}">
                    <a16:creationId xmlns:a16="http://schemas.microsoft.com/office/drawing/2014/main" id="{26DB71D2-6E0B-4AFB-996F-3523BC0DBCF3}"/>
                  </a:ext>
                </a:extLst>
              </p:cNvPr>
              <p:cNvCxnSpPr/>
              <p:nvPr/>
            </p:nvCxnSpPr>
            <p:spPr>
              <a:xfrm flipH="1" flipV="1">
                <a:off x="4612985" y="3174314"/>
                <a:ext cx="40858" cy="195167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00B1826E-2FFB-4CD1-8C91-3B8DEEC66000}"/>
                  </a:ext>
                </a:extLst>
              </p:cNvPr>
              <p:cNvCxnSpPr/>
              <p:nvPr/>
            </p:nvCxnSpPr>
            <p:spPr>
              <a:xfrm flipH="1" flipV="1">
                <a:off x="4451889" y="3211205"/>
                <a:ext cx="196683" cy="155170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B2A8CAC9-B787-4503-A22A-79509322DBE1}"/>
                  </a:ext>
                </a:extLst>
              </p:cNvPr>
              <p:cNvCxnSpPr/>
              <p:nvPr/>
            </p:nvCxnSpPr>
            <p:spPr>
              <a:xfrm flipV="1">
                <a:off x="4645875" y="3121800"/>
                <a:ext cx="155121" cy="258125"/>
              </a:xfrm>
              <a:prstGeom prst="straightConnector1">
                <a:avLst/>
              </a:prstGeom>
              <a:ln w="19050">
                <a:solidFill>
                  <a:schemeClr val="accent2">
                    <a:lumMod val="20000"/>
                    <a:lumOff val="80000"/>
                  </a:schemeClr>
                </a:solidFill>
                <a:headEnd w="sm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E8AA970-62AA-4925-A1C8-892841C36CE8}"/>
                </a:ext>
              </a:extLst>
            </p:cNvPr>
            <p:cNvSpPr/>
            <p:nvPr/>
          </p:nvSpPr>
          <p:spPr>
            <a:xfrm>
              <a:off x="4604313" y="3310648"/>
              <a:ext cx="106680" cy="10668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01CFA954-3BEB-4D02-AA1D-7D6FD630A928}"/>
              </a:ext>
            </a:extLst>
          </p:cNvPr>
          <p:cNvSpPr txBox="1"/>
          <p:nvPr/>
        </p:nvSpPr>
        <p:spPr>
          <a:xfrm rot="10800000" flipV="1">
            <a:off x="1652276" y="3091599"/>
            <a:ext cx="20908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유클리드 거리 기법 공식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64" name="组合 7">
            <a:extLst>
              <a:ext uri="{FF2B5EF4-FFF2-40B4-BE49-F238E27FC236}">
                <a16:creationId xmlns:a16="http://schemas.microsoft.com/office/drawing/2014/main" id="{008AFF89-BE2F-43E9-B2E9-A6991F0FD589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65" name="矩形 8">
              <a:extLst>
                <a:ext uri="{FF2B5EF4-FFF2-40B4-BE49-F238E27FC236}">
                  <a16:creationId xmlns:a16="http://schemas.microsoft.com/office/drawing/2014/main" id="{A6D60712-F379-4D4C-BCDA-7B6124F87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66" name="矩形 9">
              <a:extLst>
                <a:ext uri="{FF2B5EF4-FFF2-40B4-BE49-F238E27FC236}">
                  <a16:creationId xmlns:a16="http://schemas.microsoft.com/office/drawing/2014/main" id="{749E8BEA-2C21-4E89-8D03-5121BE2A1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7" name="文本框 10">
            <a:extLst>
              <a:ext uri="{FF2B5EF4-FFF2-40B4-BE49-F238E27FC236}">
                <a16:creationId xmlns:a16="http://schemas.microsoft.com/office/drawing/2014/main" id="{FC9FCD67-A7AA-4388-A1D9-004D25EB9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642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C4AD0DC-CDF3-40EE-A7CB-37DF4655C842}"/>
              </a:ext>
            </a:extLst>
          </p:cNvPr>
          <p:cNvSpPr txBox="1"/>
          <p:nvPr/>
        </p:nvSpPr>
        <p:spPr>
          <a:xfrm>
            <a:off x="374564" y="846028"/>
            <a:ext cx="5770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a typeface="Rix고딕 B" panose="02020603020101020101" pitchFamily="18" charset="-127"/>
              </a:rPr>
              <a:t>Ex) 1</a:t>
            </a:r>
            <a:r>
              <a:rPr lang="ko-KR" altLang="en-US" dirty="0">
                <a:ea typeface="Rix고딕 B" panose="02020603020101020101" pitchFamily="18" charset="-127"/>
              </a:rPr>
              <a:t>번 노드와 인접한 </a:t>
            </a:r>
            <a:r>
              <a:rPr lang="en-US" altLang="ko-KR" dirty="0">
                <a:ea typeface="Rix고딕 B" panose="02020603020101020101" pitchFamily="18" charset="-127"/>
              </a:rPr>
              <a:t>500</a:t>
            </a:r>
            <a:r>
              <a:rPr lang="ko-KR" altLang="en-US" dirty="0">
                <a:ea typeface="Rix고딕 B" panose="02020603020101020101" pitchFamily="18" charset="-127"/>
              </a:rPr>
              <a:t>개의 노드를 산출하는 방법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A63AED-7D68-4B57-8B72-355561ECBC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1"/>
          <a:stretch/>
        </p:blipFill>
        <p:spPr>
          <a:xfrm>
            <a:off x="156931" y="1761805"/>
            <a:ext cx="4196315" cy="17968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207C311-BD6E-4938-9D2C-566D762E09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0"/>
          <a:stretch/>
        </p:blipFill>
        <p:spPr>
          <a:xfrm>
            <a:off x="4790060" y="1761805"/>
            <a:ext cx="4196315" cy="1796845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E61DE4D6-F85D-4295-AFA2-478C05C3EF69}"/>
              </a:ext>
            </a:extLst>
          </p:cNvPr>
          <p:cNvSpPr txBox="1"/>
          <p:nvPr/>
        </p:nvSpPr>
        <p:spPr>
          <a:xfrm>
            <a:off x="816956" y="1413920"/>
            <a:ext cx="2589429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ea typeface="Rix고딕 B" panose="02020603020101020101" pitchFamily="18" charset="-127"/>
              </a:rPr>
              <a:t>유클리드 공식을 통해 </a:t>
            </a:r>
            <a:r>
              <a:rPr lang="en-US" altLang="ko-KR" dirty="0">
                <a:ea typeface="Rix고딕 B" panose="02020603020101020101" pitchFamily="18" charset="-127"/>
              </a:rPr>
              <a:t>e</a:t>
            </a:r>
            <a:r>
              <a:rPr lang="ko-KR" altLang="en-US" dirty="0">
                <a:ea typeface="Rix고딕 B" panose="02020603020101020101" pitchFamily="18" charset="-127"/>
              </a:rPr>
              <a:t> 산출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FA8A22-474B-424C-B5B8-088C075A01AD}"/>
              </a:ext>
            </a:extLst>
          </p:cNvPr>
          <p:cNvSpPr txBox="1"/>
          <p:nvPr/>
        </p:nvSpPr>
        <p:spPr>
          <a:xfrm>
            <a:off x="5627591" y="1413920"/>
            <a:ext cx="233229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ea typeface="Rix고딕 B" panose="02020603020101020101" pitchFamily="18" charset="-127"/>
              </a:rPr>
              <a:t>산출된 </a:t>
            </a:r>
            <a:r>
              <a:rPr lang="en-US" altLang="ko-KR" dirty="0">
                <a:ea typeface="Rix고딕 B" panose="02020603020101020101" pitchFamily="18" charset="-127"/>
              </a:rPr>
              <a:t>e</a:t>
            </a:r>
            <a:r>
              <a:rPr lang="ko-KR" altLang="en-US" dirty="0">
                <a:ea typeface="Rix고딕 B" panose="02020603020101020101" pitchFamily="18" charset="-127"/>
              </a:rPr>
              <a:t>를 기준으로 정렬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07E2BB4-3CC6-4B6A-8ACD-46EE2E463F24}"/>
              </a:ext>
            </a:extLst>
          </p:cNvPr>
          <p:cNvSpPr/>
          <p:nvPr/>
        </p:nvSpPr>
        <p:spPr>
          <a:xfrm>
            <a:off x="3862075" y="1753839"/>
            <a:ext cx="498038" cy="1796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BAEAF4D2-108A-487A-9C23-C7A80A61A5B6}"/>
              </a:ext>
            </a:extLst>
          </p:cNvPr>
          <p:cNvSpPr/>
          <p:nvPr/>
        </p:nvSpPr>
        <p:spPr>
          <a:xfrm>
            <a:off x="8439390" y="1750615"/>
            <a:ext cx="546986" cy="1796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grpSp>
        <p:nvGrpSpPr>
          <p:cNvPr id="14" name="组合 7">
            <a:extLst>
              <a:ext uri="{FF2B5EF4-FFF2-40B4-BE49-F238E27FC236}">
                <a16:creationId xmlns:a16="http://schemas.microsoft.com/office/drawing/2014/main" id="{A401E780-2F1A-4352-B167-E41268D25E3E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5" name="矩形 8">
              <a:extLst>
                <a:ext uri="{FF2B5EF4-FFF2-40B4-BE49-F238E27FC236}">
                  <a16:creationId xmlns:a16="http://schemas.microsoft.com/office/drawing/2014/main" id="{D451ADB8-296B-4EF3-9641-0C04030D54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6" name="矩形 9">
              <a:extLst>
                <a:ext uri="{FF2B5EF4-FFF2-40B4-BE49-F238E27FC236}">
                  <a16:creationId xmlns:a16="http://schemas.microsoft.com/office/drawing/2014/main" id="{C57396FC-5569-4DA4-AEF7-0C9E3FD37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7" name="文本框 10">
            <a:extLst>
              <a:ext uri="{FF2B5EF4-FFF2-40B4-BE49-F238E27FC236}">
                <a16:creationId xmlns:a16="http://schemas.microsoft.com/office/drawing/2014/main" id="{185922D0-4283-4802-9C9E-4E3483073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462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FEE1AFA5-C945-4C7B-A97E-750F62D09209}"/>
              </a:ext>
            </a:extLst>
          </p:cNvPr>
          <p:cNvSpPr/>
          <p:nvPr/>
        </p:nvSpPr>
        <p:spPr>
          <a:xfrm>
            <a:off x="3277392" y="1732218"/>
            <a:ext cx="896386" cy="15019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6F53949D-B055-4642-B22C-D192D7327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034" y="1582811"/>
            <a:ext cx="5530850" cy="1841762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E8C04175-75D6-43BE-BB63-18434A64B25A}"/>
              </a:ext>
            </a:extLst>
          </p:cNvPr>
          <p:cNvSpPr/>
          <p:nvPr/>
        </p:nvSpPr>
        <p:spPr>
          <a:xfrm>
            <a:off x="5888278" y="1868941"/>
            <a:ext cx="1095606" cy="15556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2BF1DA6-DD05-4BBB-B158-0CCB4C8818FE}"/>
              </a:ext>
            </a:extLst>
          </p:cNvPr>
          <p:cNvSpPr/>
          <p:nvPr/>
        </p:nvSpPr>
        <p:spPr>
          <a:xfrm>
            <a:off x="5044412" y="1725867"/>
            <a:ext cx="297767" cy="1570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F393599-5213-42E2-AF49-30B42C5F36DB}"/>
              </a:ext>
            </a:extLst>
          </p:cNvPr>
          <p:cNvSpPr txBox="1"/>
          <p:nvPr/>
        </p:nvSpPr>
        <p:spPr>
          <a:xfrm>
            <a:off x="1615699" y="4158190"/>
            <a:ext cx="27378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학습데이터값을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표준화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정규화를 통해 </a:t>
            </a:r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DeepLearning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데이터로 활용</a:t>
            </a:r>
          </a:p>
        </p:txBody>
      </p:sp>
      <p:pic>
        <p:nvPicPr>
          <p:cNvPr id="74" name="그림 73">
            <a:extLst>
              <a:ext uri="{FF2B5EF4-FFF2-40B4-BE49-F238E27FC236}">
                <a16:creationId xmlns:a16="http://schemas.microsoft.com/office/drawing/2014/main" id="{3E356FD1-3FC8-42C2-9375-46012D3B7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860" y="4026011"/>
            <a:ext cx="2184441" cy="726024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28984A8-81FE-4248-9FAA-1B36BEBC43E2}"/>
              </a:ext>
            </a:extLst>
          </p:cNvPr>
          <p:cNvSpPr txBox="1"/>
          <p:nvPr/>
        </p:nvSpPr>
        <p:spPr>
          <a:xfrm>
            <a:off x="4771264" y="1850899"/>
            <a:ext cx="149756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  <a:ea typeface="Rix고딕 B" panose="02020603020101020101" pitchFamily="18" charset="-127"/>
              </a:rPr>
              <a:t>예측값</a:t>
            </a:r>
            <a:endParaRPr lang="ko-KR" altLang="en-US" dirty="0">
              <a:solidFill>
                <a:srgbClr val="FF0000"/>
              </a:solidFill>
              <a:ea typeface="Rix고딕 B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879DE2-63DA-41F8-BB3B-1ED233DCF087}"/>
              </a:ext>
            </a:extLst>
          </p:cNvPr>
          <p:cNvSpPr txBox="1"/>
          <p:nvPr/>
        </p:nvSpPr>
        <p:spPr>
          <a:xfrm>
            <a:off x="1395858" y="1299596"/>
            <a:ext cx="63522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노드를 기준으로 평행이동한 좌표인 </a:t>
            </a:r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input_x_re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input_y_re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input_z_re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데이터를 생성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6E97C8-D002-4292-A850-F4FED80CA62D}"/>
              </a:ext>
            </a:extLst>
          </p:cNvPr>
          <p:cNvSpPr txBox="1"/>
          <p:nvPr/>
        </p:nvSpPr>
        <p:spPr>
          <a:xfrm>
            <a:off x="6983884" y="1882893"/>
            <a:ext cx="99944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ea typeface="Rix고딕 B" panose="02020603020101020101" pitchFamily="18" charset="-127"/>
              </a:rPr>
              <a:t>학습데이터</a:t>
            </a:r>
            <a:endParaRPr lang="ko-KR" altLang="en-US" dirty="0"/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87C22A53-B254-4354-BF17-CB021C0BF551}"/>
              </a:ext>
            </a:extLst>
          </p:cNvPr>
          <p:cNvSpPr/>
          <p:nvPr/>
        </p:nvSpPr>
        <p:spPr>
          <a:xfrm>
            <a:off x="6054116" y="3541096"/>
            <a:ext cx="763930" cy="36839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组合 7">
            <a:extLst>
              <a:ext uri="{FF2B5EF4-FFF2-40B4-BE49-F238E27FC236}">
                <a16:creationId xmlns:a16="http://schemas.microsoft.com/office/drawing/2014/main" id="{48FC3EBA-197F-476A-AE1E-05758F8BE42F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8" name="矩形 8">
              <a:extLst>
                <a:ext uri="{FF2B5EF4-FFF2-40B4-BE49-F238E27FC236}">
                  <a16:creationId xmlns:a16="http://schemas.microsoft.com/office/drawing/2014/main" id="{FB809CE6-781C-477E-A0B6-1DFDAB1428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9" name="矩形 9">
              <a:extLst>
                <a:ext uri="{FF2B5EF4-FFF2-40B4-BE49-F238E27FC236}">
                  <a16:creationId xmlns:a16="http://schemas.microsoft.com/office/drawing/2014/main" id="{8FFCF79F-4BDE-4F33-BB6A-CA4E2F411A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3" name="文本框 10">
            <a:extLst>
              <a:ext uri="{FF2B5EF4-FFF2-40B4-BE49-F238E27FC236}">
                <a16:creationId xmlns:a16="http://schemas.microsoft.com/office/drawing/2014/main" id="{8A9055FB-9B6E-4167-A524-DE377ED9B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8155A7-30A0-475B-B98B-A787A16C9105}"/>
              </a:ext>
            </a:extLst>
          </p:cNvPr>
          <p:cNvSpPr txBox="1"/>
          <p:nvPr/>
        </p:nvSpPr>
        <p:spPr>
          <a:xfrm>
            <a:off x="374564" y="846028"/>
            <a:ext cx="5770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a typeface="Rix고딕 B" panose="02020603020101020101" pitchFamily="18" charset="-127"/>
              </a:rPr>
              <a:t>Ex) 1</a:t>
            </a:r>
            <a:r>
              <a:rPr lang="ko-KR" altLang="en-US" dirty="0">
                <a:ea typeface="Rix고딕 B" panose="02020603020101020101" pitchFamily="18" charset="-127"/>
              </a:rPr>
              <a:t>번 노드와 인접한 </a:t>
            </a:r>
            <a:r>
              <a:rPr lang="en-US" altLang="ko-KR" dirty="0">
                <a:ea typeface="Rix고딕 B" panose="02020603020101020101" pitchFamily="18" charset="-127"/>
              </a:rPr>
              <a:t>500</a:t>
            </a:r>
            <a:r>
              <a:rPr lang="ko-KR" altLang="en-US" dirty="0">
                <a:ea typeface="Rix고딕 B" panose="02020603020101020101" pitchFamily="18" charset="-127"/>
              </a:rPr>
              <a:t>개의 노드를 산출하는 방법</a:t>
            </a:r>
          </a:p>
        </p:txBody>
      </p:sp>
    </p:spTree>
    <p:extLst>
      <p:ext uri="{BB962C8B-B14F-4D97-AF65-F5344CB8AC3E}">
        <p14:creationId xmlns:p14="http://schemas.microsoft.com/office/powerpoint/2010/main" val="238293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3C9FE2D2-D55B-4212-A9F1-32132F9BF801}"/>
              </a:ext>
            </a:extLst>
          </p:cNvPr>
          <p:cNvSpPr/>
          <p:nvPr/>
        </p:nvSpPr>
        <p:spPr>
          <a:xfrm>
            <a:off x="7332433" y="2578892"/>
            <a:ext cx="1280635" cy="1196436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6F15150-5B3B-4C7E-9E0E-A6E6B6D9E761}"/>
              </a:ext>
            </a:extLst>
          </p:cNvPr>
          <p:cNvSpPr/>
          <p:nvPr/>
        </p:nvSpPr>
        <p:spPr>
          <a:xfrm>
            <a:off x="4755499" y="2297180"/>
            <a:ext cx="1926913" cy="1796660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9B3E337-5C6B-4703-A10D-06C63AD74444}"/>
              </a:ext>
            </a:extLst>
          </p:cNvPr>
          <p:cNvSpPr/>
          <p:nvPr/>
        </p:nvSpPr>
        <p:spPr>
          <a:xfrm>
            <a:off x="2641176" y="2494879"/>
            <a:ext cx="1274948" cy="1280449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1.1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사업의 배경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F8FDBCD-C0E6-4D54-99E6-9F19A79D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758" y="2472757"/>
            <a:ext cx="1736452" cy="129093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36" name="Google Shape;407;p13">
            <a:extLst>
              <a:ext uri="{FF2B5EF4-FFF2-40B4-BE49-F238E27FC236}">
                <a16:creationId xmlns:a16="http://schemas.microsoft.com/office/drawing/2014/main" id="{FD0D9025-17F8-4838-84FF-81ED86932622}"/>
              </a:ext>
            </a:extLst>
          </p:cNvPr>
          <p:cNvSpPr txBox="1"/>
          <p:nvPr/>
        </p:nvSpPr>
        <p:spPr>
          <a:xfrm>
            <a:off x="5172263" y="3857712"/>
            <a:ext cx="1101442" cy="19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CN"/>
            </a:defPPr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786" b="0" i="0" u="none" strike="noStrike" cap="none">
                <a:solidFill>
                  <a:srgbClr val="40937D"/>
                </a:solidFill>
                <a:latin typeface="KoPub돋움체_Pro Bold" panose="02020603020101020101" pitchFamily="18" charset="-127"/>
                <a:ea typeface="KoPub돋움체_Pro Bold" panose="02020603020101020101" pitchFamily="18" charset="-127"/>
                <a:cs typeface="KoPubWorld돋움체 Bold" panose="00000800000000000000" pitchFamily="2" charset="-127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데이터베이스화</a:t>
            </a:r>
            <a:endParaRPr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651059-3444-447F-BEAF-91C9284514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574" y="2669001"/>
            <a:ext cx="973970" cy="64024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0" name="Google Shape;407;p13">
            <a:extLst>
              <a:ext uri="{FF2B5EF4-FFF2-40B4-BE49-F238E27FC236}">
                <a16:creationId xmlns:a16="http://schemas.microsoft.com/office/drawing/2014/main" id="{BE2A1CB5-2059-405F-80E6-250B5133EF76}"/>
              </a:ext>
            </a:extLst>
          </p:cNvPr>
          <p:cNvSpPr txBox="1"/>
          <p:nvPr/>
        </p:nvSpPr>
        <p:spPr>
          <a:xfrm>
            <a:off x="2769215" y="3390399"/>
            <a:ext cx="1028689" cy="316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786" dirty="0">
                <a:solidFill>
                  <a:srgbClr val="40937D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읽을 수 있는 데이터 파일</a:t>
            </a:r>
            <a:r>
              <a:rPr lang="en-US" altLang="ko-KR" sz="786" dirty="0">
                <a:solidFill>
                  <a:srgbClr val="40937D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(</a:t>
            </a:r>
            <a:r>
              <a:rPr lang="en-US" altLang="ko-KR" sz="786" dirty="0" err="1">
                <a:solidFill>
                  <a:srgbClr val="40937D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udm</a:t>
            </a:r>
            <a:r>
              <a:rPr lang="en-US" altLang="ko-KR" sz="786" dirty="0">
                <a:solidFill>
                  <a:srgbClr val="40937D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</a:t>
            </a:r>
            <a:endParaRPr sz="857" dirty="0"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41" name="Google Shape;408;p13">
            <a:extLst>
              <a:ext uri="{FF2B5EF4-FFF2-40B4-BE49-F238E27FC236}">
                <a16:creationId xmlns:a16="http://schemas.microsoft.com/office/drawing/2014/main" id="{503D571C-42D8-4327-ADD4-F26F84FFCE9C}"/>
              </a:ext>
            </a:extLst>
          </p:cNvPr>
          <p:cNvGrpSpPr/>
          <p:nvPr/>
        </p:nvGrpSpPr>
        <p:grpSpPr>
          <a:xfrm rot="16200000">
            <a:off x="2080455" y="2940197"/>
            <a:ext cx="224040" cy="195949"/>
            <a:chOff x="-1499146" y="3153951"/>
            <a:chExt cx="381663" cy="475994"/>
          </a:xfrm>
        </p:grpSpPr>
        <p:sp>
          <p:nvSpPr>
            <p:cNvPr id="42" name="Google Shape;409;p13">
              <a:extLst>
                <a:ext uri="{FF2B5EF4-FFF2-40B4-BE49-F238E27FC236}">
                  <a16:creationId xmlns:a16="http://schemas.microsoft.com/office/drawing/2014/main" id="{6B9E92D3-8E58-4049-8B25-724224160E67}"/>
                </a:ext>
              </a:extLst>
            </p:cNvPr>
            <p:cNvSpPr/>
            <p:nvPr/>
          </p:nvSpPr>
          <p:spPr>
            <a:xfrm>
              <a:off x="-1499146" y="3153951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43" name="Google Shape;410;p13">
              <a:extLst>
                <a:ext uri="{FF2B5EF4-FFF2-40B4-BE49-F238E27FC236}">
                  <a16:creationId xmlns:a16="http://schemas.microsoft.com/office/drawing/2014/main" id="{6D118F1D-DA3E-4ECD-BA7B-58FB44FEE519}"/>
                </a:ext>
              </a:extLst>
            </p:cNvPr>
            <p:cNvSpPr/>
            <p:nvPr/>
          </p:nvSpPr>
          <p:spPr>
            <a:xfrm>
              <a:off x="-1499146" y="3264727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44" name="Google Shape;411;p13">
              <a:extLst>
                <a:ext uri="{FF2B5EF4-FFF2-40B4-BE49-F238E27FC236}">
                  <a16:creationId xmlns:a16="http://schemas.microsoft.com/office/drawing/2014/main" id="{2A93D632-8439-4FC3-A379-D5C6E30C3028}"/>
                </a:ext>
              </a:extLst>
            </p:cNvPr>
            <p:cNvSpPr/>
            <p:nvPr/>
          </p:nvSpPr>
          <p:spPr>
            <a:xfrm>
              <a:off x="-1499146" y="3375503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46" name="Google Shape;407;p13">
            <a:extLst>
              <a:ext uri="{FF2B5EF4-FFF2-40B4-BE49-F238E27FC236}">
                <a16:creationId xmlns:a16="http://schemas.microsoft.com/office/drawing/2014/main" id="{178D9731-D818-430B-8F3F-FAD74F74060F}"/>
              </a:ext>
            </a:extLst>
          </p:cNvPr>
          <p:cNvSpPr txBox="1"/>
          <p:nvPr/>
        </p:nvSpPr>
        <p:spPr>
          <a:xfrm>
            <a:off x="1853127" y="3321462"/>
            <a:ext cx="665155" cy="19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786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변환</a:t>
            </a:r>
            <a:endParaRPr lang="en-US" altLang="ko-KR" sz="786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53" name="Google Shape;408;p13">
            <a:extLst>
              <a:ext uri="{FF2B5EF4-FFF2-40B4-BE49-F238E27FC236}">
                <a16:creationId xmlns:a16="http://schemas.microsoft.com/office/drawing/2014/main" id="{A8BD49F4-7BAB-459B-854F-50E77541535A}"/>
              </a:ext>
            </a:extLst>
          </p:cNvPr>
          <p:cNvGrpSpPr/>
          <p:nvPr/>
        </p:nvGrpSpPr>
        <p:grpSpPr>
          <a:xfrm rot="16200000">
            <a:off x="4269394" y="2940197"/>
            <a:ext cx="224040" cy="195949"/>
            <a:chOff x="-1499146" y="3153951"/>
            <a:chExt cx="381663" cy="475994"/>
          </a:xfrm>
        </p:grpSpPr>
        <p:sp>
          <p:nvSpPr>
            <p:cNvPr id="55" name="Google Shape;409;p13">
              <a:extLst>
                <a:ext uri="{FF2B5EF4-FFF2-40B4-BE49-F238E27FC236}">
                  <a16:creationId xmlns:a16="http://schemas.microsoft.com/office/drawing/2014/main" id="{7F777AED-4530-4B0C-A9B6-10E84D631FE7}"/>
                </a:ext>
              </a:extLst>
            </p:cNvPr>
            <p:cNvSpPr/>
            <p:nvPr/>
          </p:nvSpPr>
          <p:spPr>
            <a:xfrm>
              <a:off x="-1499146" y="3153951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56" name="Google Shape;410;p13">
              <a:extLst>
                <a:ext uri="{FF2B5EF4-FFF2-40B4-BE49-F238E27FC236}">
                  <a16:creationId xmlns:a16="http://schemas.microsoft.com/office/drawing/2014/main" id="{25A5C074-C9B0-4D54-9EDE-F9F1619CAB57}"/>
                </a:ext>
              </a:extLst>
            </p:cNvPr>
            <p:cNvSpPr/>
            <p:nvPr/>
          </p:nvSpPr>
          <p:spPr>
            <a:xfrm>
              <a:off x="-1499146" y="3264727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57" name="Google Shape;411;p13">
              <a:extLst>
                <a:ext uri="{FF2B5EF4-FFF2-40B4-BE49-F238E27FC236}">
                  <a16:creationId xmlns:a16="http://schemas.microsoft.com/office/drawing/2014/main" id="{DEDC8843-0824-41D0-BBA3-FDC85222B6AC}"/>
                </a:ext>
              </a:extLst>
            </p:cNvPr>
            <p:cNvSpPr/>
            <p:nvPr/>
          </p:nvSpPr>
          <p:spPr>
            <a:xfrm>
              <a:off x="-1499146" y="3375503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54" name="Google Shape;407;p13">
            <a:extLst>
              <a:ext uri="{FF2B5EF4-FFF2-40B4-BE49-F238E27FC236}">
                <a16:creationId xmlns:a16="http://schemas.microsoft.com/office/drawing/2014/main" id="{A75ACEB8-679C-4D55-92C8-467B3CFD872B}"/>
              </a:ext>
            </a:extLst>
          </p:cNvPr>
          <p:cNvSpPr txBox="1"/>
          <p:nvPr/>
        </p:nvSpPr>
        <p:spPr>
          <a:xfrm>
            <a:off x="4048837" y="3321462"/>
            <a:ext cx="665155" cy="19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786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정제</a:t>
            </a:r>
            <a:endParaRPr lang="en-US" altLang="ko-KR" sz="786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66" name="Google Shape;408;p13">
            <a:extLst>
              <a:ext uri="{FF2B5EF4-FFF2-40B4-BE49-F238E27FC236}">
                <a16:creationId xmlns:a16="http://schemas.microsoft.com/office/drawing/2014/main" id="{7F963126-041B-4D1C-B5AF-A8B814CFAC21}"/>
              </a:ext>
            </a:extLst>
          </p:cNvPr>
          <p:cNvGrpSpPr/>
          <p:nvPr/>
        </p:nvGrpSpPr>
        <p:grpSpPr>
          <a:xfrm rot="16200000">
            <a:off x="6952533" y="2940197"/>
            <a:ext cx="224040" cy="195949"/>
            <a:chOff x="-1499146" y="3153951"/>
            <a:chExt cx="381663" cy="475994"/>
          </a:xfrm>
        </p:grpSpPr>
        <p:sp>
          <p:nvSpPr>
            <p:cNvPr id="67" name="Google Shape;409;p13">
              <a:extLst>
                <a:ext uri="{FF2B5EF4-FFF2-40B4-BE49-F238E27FC236}">
                  <a16:creationId xmlns:a16="http://schemas.microsoft.com/office/drawing/2014/main" id="{DCC1BB43-3AC5-41C2-B31A-C0FEBCF47A0A}"/>
                </a:ext>
              </a:extLst>
            </p:cNvPr>
            <p:cNvSpPr/>
            <p:nvPr/>
          </p:nvSpPr>
          <p:spPr>
            <a:xfrm>
              <a:off x="-1499146" y="3153951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68" name="Google Shape;410;p13">
              <a:extLst>
                <a:ext uri="{FF2B5EF4-FFF2-40B4-BE49-F238E27FC236}">
                  <a16:creationId xmlns:a16="http://schemas.microsoft.com/office/drawing/2014/main" id="{425B358C-FB2C-48C3-9B7F-D195557777BE}"/>
                </a:ext>
              </a:extLst>
            </p:cNvPr>
            <p:cNvSpPr/>
            <p:nvPr/>
          </p:nvSpPr>
          <p:spPr>
            <a:xfrm>
              <a:off x="-1499146" y="3264727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69" name="Google Shape;411;p13">
              <a:extLst>
                <a:ext uri="{FF2B5EF4-FFF2-40B4-BE49-F238E27FC236}">
                  <a16:creationId xmlns:a16="http://schemas.microsoft.com/office/drawing/2014/main" id="{B28DCB59-E2A1-42D2-B1F8-BE0A47026E75}"/>
                </a:ext>
              </a:extLst>
            </p:cNvPr>
            <p:cNvSpPr/>
            <p:nvPr/>
          </p:nvSpPr>
          <p:spPr>
            <a:xfrm>
              <a:off x="-1499146" y="3375503"/>
              <a:ext cx="381663" cy="2544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65304" tIns="32643" rIns="65304" bIns="32643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714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70" name="Google Shape;407;p13">
            <a:extLst>
              <a:ext uri="{FF2B5EF4-FFF2-40B4-BE49-F238E27FC236}">
                <a16:creationId xmlns:a16="http://schemas.microsoft.com/office/drawing/2014/main" id="{82428C9E-483F-430B-95DE-88C9A303F25C}"/>
              </a:ext>
            </a:extLst>
          </p:cNvPr>
          <p:cNvSpPr txBox="1"/>
          <p:nvPr/>
        </p:nvSpPr>
        <p:spPr>
          <a:xfrm>
            <a:off x="6731976" y="3321462"/>
            <a:ext cx="665155" cy="19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786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분석</a:t>
            </a:r>
            <a:endParaRPr lang="en-US" altLang="ko-KR" sz="786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200DD8F-E3BB-47C2-A4E8-C58F041AFB68}"/>
              </a:ext>
            </a:extLst>
          </p:cNvPr>
          <p:cNvGrpSpPr/>
          <p:nvPr/>
        </p:nvGrpSpPr>
        <p:grpSpPr>
          <a:xfrm>
            <a:off x="7537897" y="2726798"/>
            <a:ext cx="850831" cy="1026408"/>
            <a:chOff x="8072783" y="2651062"/>
            <a:chExt cx="850831" cy="1026408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D754ABF0-8C5B-491C-BB91-2D8DD9589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2783" y="2651062"/>
              <a:ext cx="850831" cy="850831"/>
            </a:xfrm>
            <a:prstGeom prst="rect">
              <a:avLst/>
            </a:prstGeom>
          </p:spPr>
        </p:pic>
        <p:sp>
          <p:nvSpPr>
            <p:cNvPr id="71" name="Google Shape;407;p13">
              <a:extLst>
                <a:ext uri="{FF2B5EF4-FFF2-40B4-BE49-F238E27FC236}">
                  <a16:creationId xmlns:a16="http://schemas.microsoft.com/office/drawing/2014/main" id="{38750EF3-C527-4782-B062-E1188D544055}"/>
                </a:ext>
              </a:extLst>
            </p:cNvPr>
            <p:cNvSpPr txBox="1"/>
            <p:nvPr/>
          </p:nvSpPr>
          <p:spPr>
            <a:xfrm>
              <a:off x="8165621" y="3482043"/>
              <a:ext cx="665155" cy="1954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3795" tIns="36888" rIns="73795" bIns="36888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altLang="ko-KR" sz="786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AI </a:t>
              </a:r>
              <a:r>
                <a:rPr lang="ko-KR" altLang="en-US" sz="786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예측</a:t>
              </a:r>
              <a:endParaRPr lang="en-US" altLang="ko-KR" sz="786" dirty="0">
                <a:solidFill>
                  <a:srgbClr val="40937D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59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100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본 사업은 설계데이터에서 해석작업 및 실제 디자인 완성까지의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시간과 비용을 </a:t>
            </a: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AI(</a:t>
            </a:r>
            <a:r>
              <a:rPr lang="ko-KR" altLang="en-US" sz="1300" b="1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딥러닝</a:t>
            </a: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)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기술을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활용하여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줄이고자 하는 사업으로서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CAD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설계파일에 대한 분석의뢰를 시작으로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CAD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데이터에 대한 데이터베이스화와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CAD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형상만으로 해석결과 예측이 가능한지 부터 시작이 되었으며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IGES – STL – UDM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순의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CAD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파일 변환을 거처서 데이터 분석 및 예측이 가능하다는 판단을 하였으며 그것을 토대로 사업을 시작하게 되었습니다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D4729CE-BEA5-4479-AE53-D2148492F300}"/>
              </a:ext>
            </a:extLst>
          </p:cNvPr>
          <p:cNvGrpSpPr/>
          <p:nvPr/>
        </p:nvGrpSpPr>
        <p:grpSpPr>
          <a:xfrm>
            <a:off x="474508" y="1918667"/>
            <a:ext cx="1274948" cy="2463047"/>
            <a:chOff x="-1012970" y="1921458"/>
            <a:chExt cx="1274948" cy="246304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AD9354C-3EA1-45F6-9769-A55FE1A95305}"/>
                </a:ext>
              </a:extLst>
            </p:cNvPr>
            <p:cNvSpPr/>
            <p:nvPr/>
          </p:nvSpPr>
          <p:spPr>
            <a:xfrm>
              <a:off x="-1012970" y="1921458"/>
              <a:ext cx="1274948" cy="2463047"/>
            </a:xfrm>
            <a:prstGeom prst="rect">
              <a:avLst/>
            </a:prstGeom>
            <a:gradFill>
              <a:gsLst>
                <a:gs pos="36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5400000" scaled="1"/>
            </a:gra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B7BE92A-0077-4B00-BC37-110C15BB6F96}"/>
                </a:ext>
              </a:extLst>
            </p:cNvPr>
            <p:cNvGrpSpPr/>
            <p:nvPr/>
          </p:nvGrpSpPr>
          <p:grpSpPr>
            <a:xfrm>
              <a:off x="-901134" y="2036607"/>
              <a:ext cx="1047294" cy="2291275"/>
              <a:chOff x="1435021" y="2765187"/>
              <a:chExt cx="1047294" cy="2291275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9EA0B0B3-BA13-4069-94A1-467036D099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98954" y="2765187"/>
                <a:ext cx="919428" cy="757433"/>
              </a:xfrm>
              <a:prstGeom prst="rect">
                <a:avLst/>
              </a:prstGeom>
            </p:spPr>
          </p:pic>
          <p:sp>
            <p:nvSpPr>
              <p:cNvPr id="35" name="Google Shape;407;p13">
                <a:extLst>
                  <a:ext uri="{FF2B5EF4-FFF2-40B4-BE49-F238E27FC236}">
                    <a16:creationId xmlns:a16="http://schemas.microsoft.com/office/drawing/2014/main" id="{424F5C24-B161-43EF-9649-CAFF3A5C52D8}"/>
                  </a:ext>
                </a:extLst>
              </p:cNvPr>
              <p:cNvSpPr txBox="1"/>
              <p:nvPr/>
            </p:nvSpPr>
            <p:spPr>
              <a:xfrm>
                <a:off x="1626091" y="3568222"/>
                <a:ext cx="665155" cy="1954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3795" tIns="36888" rIns="73795" bIns="36888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ko-KR" altLang="en-US" sz="786" dirty="0">
                    <a:solidFill>
                      <a:srgbClr val="40937D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rPr>
                  <a:t>설계 데이터</a:t>
                </a:r>
                <a:endParaRPr sz="857" dirty="0"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endParaRPr>
              </a:p>
            </p:txBody>
          </p: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CC1BE25C-D5AF-4F2F-B191-BE15B2FC5598}"/>
                  </a:ext>
                </a:extLst>
              </p:cNvPr>
              <p:cNvGrpSpPr/>
              <p:nvPr/>
            </p:nvGrpSpPr>
            <p:grpSpPr>
              <a:xfrm>
                <a:off x="1435021" y="3987535"/>
                <a:ext cx="1047294" cy="1068927"/>
                <a:chOff x="648998" y="3244673"/>
                <a:chExt cx="1047294" cy="1068927"/>
              </a:xfrm>
            </p:grpSpPr>
            <p:pic>
              <p:nvPicPr>
                <p:cNvPr id="4" name="그림 3">
                  <a:extLst>
                    <a:ext uri="{FF2B5EF4-FFF2-40B4-BE49-F238E27FC236}">
                      <a16:creationId xmlns:a16="http://schemas.microsoft.com/office/drawing/2014/main" id="{6401D97F-C994-4AF6-97DC-718C16A1FE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r="49602" b="42308"/>
                <a:stretch/>
              </p:blipFill>
              <p:spPr>
                <a:xfrm>
                  <a:off x="648998" y="3244673"/>
                  <a:ext cx="1047294" cy="691054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38" name="Google Shape;407;p13">
                  <a:extLst>
                    <a:ext uri="{FF2B5EF4-FFF2-40B4-BE49-F238E27FC236}">
                      <a16:creationId xmlns:a16="http://schemas.microsoft.com/office/drawing/2014/main" id="{355B2064-EC27-4B79-A36B-192AB5E0AFD4}"/>
                    </a:ext>
                  </a:extLst>
                </p:cNvPr>
                <p:cNvSpPr txBox="1"/>
                <p:nvPr/>
              </p:nvSpPr>
              <p:spPr>
                <a:xfrm>
                  <a:off x="648998" y="3997242"/>
                  <a:ext cx="1047294" cy="31635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73795" tIns="36888" rIns="73795" bIns="36888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/>
                  <a:r>
                    <a:rPr lang="ko-KR" altLang="en-US" sz="786" dirty="0">
                      <a:solidFill>
                        <a:srgbClr val="40937D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읽을 수 없은 바이너리 파일</a:t>
                  </a:r>
                  <a:r>
                    <a:rPr lang="en-US" altLang="ko-KR" sz="786" dirty="0">
                      <a:solidFill>
                        <a:srgbClr val="40937D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(</a:t>
                  </a:r>
                  <a:r>
                    <a:rPr lang="en-US" altLang="ko-KR" sz="786" dirty="0" err="1">
                      <a:solidFill>
                        <a:srgbClr val="40937D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CATPart</a:t>
                  </a:r>
                  <a:r>
                    <a:rPr lang="en-US" altLang="ko-KR" sz="786" dirty="0">
                      <a:solidFill>
                        <a:srgbClr val="40937D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  <a:cs typeface="KoPubWorld돋움체 Bold" panose="00000800000000000000" pitchFamily="2" charset="-127"/>
                    </a:rPr>
                    <a:t>)</a:t>
                  </a:r>
                  <a:endParaRPr sz="857" dirty="0">
                    <a:latin typeface="Rix고딕 B" panose="02020603020101020101" pitchFamily="18" charset="-127"/>
                    <a:ea typeface="Rix고딕 B" panose="02020603020101020101" pitchFamily="18" charset="-127"/>
                    <a:cs typeface="KoPubWorld돋움체 Bold" panose="00000800000000000000" pitchFamily="2" charset="-127"/>
                  </a:endParaRPr>
                </a:p>
              </p:txBody>
            </p:sp>
          </p:grpSp>
          <p:cxnSp>
            <p:nvCxnSpPr>
              <p:cNvPr id="45" name="Google Shape;406;p13"/>
              <p:cNvCxnSpPr/>
              <p:nvPr/>
            </p:nvCxnSpPr>
            <p:spPr>
              <a:xfrm>
                <a:off x="1498954" y="3826940"/>
                <a:ext cx="935842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2998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12996603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C4AD0DC-CDF3-40EE-A7CB-37DF4655C842}"/>
              </a:ext>
            </a:extLst>
          </p:cNvPr>
          <p:cNvSpPr txBox="1"/>
          <p:nvPr/>
        </p:nvSpPr>
        <p:spPr>
          <a:xfrm>
            <a:off x="114300" y="599038"/>
            <a:ext cx="57709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Ex) 1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노드와 인접한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노드를 산출하는 방법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A63AED-7D68-4B57-8B72-355561ECBC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1"/>
          <a:stretch/>
        </p:blipFill>
        <p:spPr>
          <a:xfrm>
            <a:off x="114300" y="1136855"/>
            <a:ext cx="4196315" cy="17968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207C311-BD6E-4938-9D2C-566D762E09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0"/>
          <a:stretch/>
        </p:blipFill>
        <p:spPr>
          <a:xfrm>
            <a:off x="4747429" y="1136855"/>
            <a:ext cx="4196315" cy="1796845"/>
          </a:xfrm>
          <a:prstGeom prst="rect">
            <a:avLst/>
          </a:prstGeom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FEE1AFA5-C945-4C7B-A97E-750F62D09209}"/>
              </a:ext>
            </a:extLst>
          </p:cNvPr>
          <p:cNvSpPr/>
          <p:nvPr/>
        </p:nvSpPr>
        <p:spPr>
          <a:xfrm>
            <a:off x="1910314" y="3260526"/>
            <a:ext cx="896386" cy="15019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1DE4D6-F85D-4295-AFA2-478C05C3EF69}"/>
              </a:ext>
            </a:extLst>
          </p:cNvPr>
          <p:cNvSpPr txBox="1"/>
          <p:nvPr/>
        </p:nvSpPr>
        <p:spPr>
          <a:xfrm>
            <a:off x="71669" y="899553"/>
            <a:ext cx="45720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유클리드 공식을 통해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e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산출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FA8A22-474B-424C-B5B8-088C075A01AD}"/>
              </a:ext>
            </a:extLst>
          </p:cNvPr>
          <p:cNvSpPr txBox="1"/>
          <p:nvPr/>
        </p:nvSpPr>
        <p:spPr>
          <a:xfrm>
            <a:off x="4657403" y="812292"/>
            <a:ext cx="24556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산출된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e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를 기준으로 정렬</a:t>
            </a:r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6F53949D-B055-4642-B22C-D192D7327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6" y="3111119"/>
            <a:ext cx="5530850" cy="1841762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E8C04175-75D6-43BE-BB63-18434A64B25A}"/>
              </a:ext>
            </a:extLst>
          </p:cNvPr>
          <p:cNvSpPr/>
          <p:nvPr/>
        </p:nvSpPr>
        <p:spPr>
          <a:xfrm>
            <a:off x="4521200" y="3397249"/>
            <a:ext cx="1095606" cy="15556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2BF1DA6-DD05-4BBB-B158-0CCB4C8818FE}"/>
              </a:ext>
            </a:extLst>
          </p:cNvPr>
          <p:cNvSpPr/>
          <p:nvPr/>
        </p:nvSpPr>
        <p:spPr>
          <a:xfrm>
            <a:off x="3078716" y="3254176"/>
            <a:ext cx="896386" cy="14976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F393599-5213-42E2-AF49-30B42C5F36DB}"/>
              </a:ext>
            </a:extLst>
          </p:cNvPr>
          <p:cNvSpPr txBox="1"/>
          <p:nvPr/>
        </p:nvSpPr>
        <p:spPr>
          <a:xfrm>
            <a:off x="6692380" y="4508583"/>
            <a:ext cx="2451620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추출된 학습데이터를 표준화 및 정규화를 진행해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AI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구축에 활용</a:t>
            </a:r>
          </a:p>
        </p:txBody>
      </p:sp>
      <p:pic>
        <p:nvPicPr>
          <p:cNvPr id="74" name="그림 73">
            <a:extLst>
              <a:ext uri="{FF2B5EF4-FFF2-40B4-BE49-F238E27FC236}">
                <a16:creationId xmlns:a16="http://schemas.microsoft.com/office/drawing/2014/main" id="{3E356FD1-3FC8-42C2-9375-46012D3B7A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1218" y="3745185"/>
            <a:ext cx="2184441" cy="726024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28984A8-81FE-4248-9FAA-1B36BEBC43E2}"/>
              </a:ext>
            </a:extLst>
          </p:cNvPr>
          <p:cNvSpPr txBox="1"/>
          <p:nvPr/>
        </p:nvSpPr>
        <p:spPr>
          <a:xfrm>
            <a:off x="5877672" y="3549649"/>
            <a:ext cx="1497568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학습데이터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dirty="0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예측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07E2BB4-3CC6-4B6A-8ACD-46EE2E463F24}"/>
              </a:ext>
            </a:extLst>
          </p:cNvPr>
          <p:cNvSpPr/>
          <p:nvPr/>
        </p:nvSpPr>
        <p:spPr>
          <a:xfrm>
            <a:off x="3819444" y="1128889"/>
            <a:ext cx="498038" cy="1796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BAEAF4D2-108A-487A-9C23-C7A80A61A5B6}"/>
              </a:ext>
            </a:extLst>
          </p:cNvPr>
          <p:cNvSpPr/>
          <p:nvPr/>
        </p:nvSpPr>
        <p:spPr>
          <a:xfrm>
            <a:off x="8396758" y="1125665"/>
            <a:ext cx="632941" cy="1796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20" name="组合 7">
            <a:extLst>
              <a:ext uri="{FF2B5EF4-FFF2-40B4-BE49-F238E27FC236}">
                <a16:creationId xmlns:a16="http://schemas.microsoft.com/office/drawing/2014/main" id="{BC26D18C-5373-4BA5-9423-E4227B0B6133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2" name="矩形 8">
              <a:extLst>
                <a:ext uri="{FF2B5EF4-FFF2-40B4-BE49-F238E27FC236}">
                  <a16:creationId xmlns:a16="http://schemas.microsoft.com/office/drawing/2014/main" id="{083B7762-C8C7-4E0A-9E6F-FE936099A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3" name="矩形 9">
              <a:extLst>
                <a:ext uri="{FF2B5EF4-FFF2-40B4-BE49-F238E27FC236}">
                  <a16:creationId xmlns:a16="http://schemas.microsoft.com/office/drawing/2014/main" id="{B3A74F15-7F21-4363-851D-5E54B68266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4" name="文本框 10">
            <a:extLst>
              <a:ext uri="{FF2B5EF4-FFF2-40B4-BE49-F238E27FC236}">
                <a16:creationId xmlns:a16="http://schemas.microsoft.com/office/drawing/2014/main" id="{579A7E75-1808-4B62-BF11-48C930DF7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05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F702CE87-1D85-4712-BA2A-074F6223B1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0"/>
          <a:stretch/>
        </p:blipFill>
        <p:spPr>
          <a:xfrm>
            <a:off x="179016" y="1614433"/>
            <a:ext cx="5472144" cy="18590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F58E728-89AD-4C86-9A3F-FC68F4E98B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17"/>
          <a:stretch/>
        </p:blipFill>
        <p:spPr>
          <a:xfrm>
            <a:off x="629866" y="1896815"/>
            <a:ext cx="5472143" cy="185572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C721BED-6D5E-4065-AD20-4A275EEED3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25"/>
          <a:stretch/>
        </p:blipFill>
        <p:spPr>
          <a:xfrm>
            <a:off x="1080715" y="2172808"/>
            <a:ext cx="5472144" cy="18557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8EFF74C-39BA-48C7-BD34-13159BA264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79" r="779"/>
          <a:stretch/>
        </p:blipFill>
        <p:spPr>
          <a:xfrm>
            <a:off x="1597462" y="2459037"/>
            <a:ext cx="5472143" cy="186341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F9E709-D49B-47C1-B3DB-95A74EB568F1}"/>
              </a:ext>
            </a:extLst>
          </p:cNvPr>
          <p:cNvSpPr txBox="1"/>
          <p:nvPr/>
        </p:nvSpPr>
        <p:spPr>
          <a:xfrm>
            <a:off x="4850279" y="1321696"/>
            <a:ext cx="16301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E0E132-386A-4948-B12D-C42A3E4175A5}"/>
              </a:ext>
            </a:extLst>
          </p:cNvPr>
          <p:cNvSpPr txBox="1"/>
          <p:nvPr/>
        </p:nvSpPr>
        <p:spPr>
          <a:xfrm>
            <a:off x="5651160" y="1678769"/>
            <a:ext cx="16301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CCA18D-85A8-4C10-BF74-0B122C989F9E}"/>
              </a:ext>
            </a:extLst>
          </p:cNvPr>
          <p:cNvSpPr txBox="1"/>
          <p:nvPr/>
        </p:nvSpPr>
        <p:spPr>
          <a:xfrm>
            <a:off x="6188642" y="1918862"/>
            <a:ext cx="16301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3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EB4698-E245-40F7-BC9A-1888B229C765}"/>
              </a:ext>
            </a:extLst>
          </p:cNvPr>
          <p:cNvSpPr txBox="1"/>
          <p:nvPr/>
        </p:nvSpPr>
        <p:spPr>
          <a:xfrm>
            <a:off x="6639492" y="2143728"/>
            <a:ext cx="16301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4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9FE4D323-9869-4EBC-9863-B1D699C2710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7" r="1362"/>
          <a:stretch/>
        </p:blipFill>
        <p:spPr>
          <a:xfrm>
            <a:off x="2114209" y="2745266"/>
            <a:ext cx="5472143" cy="186341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940560B-E968-45B8-B5BB-37255735D7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4208" y="2739544"/>
            <a:ext cx="5472143" cy="1855725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7FCBBCE-A6AD-4D92-82AF-ECBDBCB3E8B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7" r="1362"/>
          <a:stretch/>
        </p:blipFill>
        <p:spPr>
          <a:xfrm>
            <a:off x="2668034" y="3030930"/>
            <a:ext cx="5472143" cy="186341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60DD4F5-0910-4F3F-AAEB-9B950B116D49}"/>
              </a:ext>
            </a:extLst>
          </p:cNvPr>
          <p:cNvSpPr txBox="1"/>
          <p:nvPr/>
        </p:nvSpPr>
        <p:spPr>
          <a:xfrm>
            <a:off x="7003707" y="2424235"/>
            <a:ext cx="16301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.....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585B55-1EAB-4759-881D-5A0144DCDEBA}"/>
              </a:ext>
            </a:extLst>
          </p:cNvPr>
          <p:cNvSpPr txBox="1"/>
          <p:nvPr/>
        </p:nvSpPr>
        <p:spPr>
          <a:xfrm>
            <a:off x="7586561" y="2715621"/>
            <a:ext cx="1297089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14798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6954B6-3746-4B9F-9695-E843B5340024}"/>
              </a:ext>
            </a:extLst>
          </p:cNvPr>
          <p:cNvSpPr txBox="1"/>
          <p:nvPr/>
        </p:nvSpPr>
        <p:spPr>
          <a:xfrm>
            <a:off x="328843" y="677811"/>
            <a:ext cx="6890589" cy="7309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형상당 약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15000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노드가 있음으로 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형상수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*15000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번의 연산이 필요</a:t>
            </a:r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데이터량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:444EA(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형상수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)*15000(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평균 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노드수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)*500(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근접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개노드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산출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) , 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구동시간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=</a:t>
            </a:r>
            <a:r>
              <a:rPr lang="en-US" altLang="ko-KR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 8/6</a:t>
            </a:r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일부터 작업을 시작하여</a:t>
            </a:r>
            <a:r>
              <a:rPr lang="en-US" altLang="ko-KR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8/17</a:t>
            </a:r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 기준 </a:t>
            </a:r>
            <a:r>
              <a:rPr lang="en-US" altLang="ko-KR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444</a:t>
            </a:r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개중 </a:t>
            </a:r>
            <a:r>
              <a:rPr lang="en-US" altLang="ko-KR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435</a:t>
            </a:r>
            <a:r>
              <a:rPr lang="ko-KR" altLang="en-US" sz="14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데이터 변환 완료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) 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20" name="组合 7">
            <a:extLst>
              <a:ext uri="{FF2B5EF4-FFF2-40B4-BE49-F238E27FC236}">
                <a16:creationId xmlns:a16="http://schemas.microsoft.com/office/drawing/2014/main" id="{6A4EFAD1-1187-4516-95CF-15D1CAA7C81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1" name="矩形 8">
              <a:extLst>
                <a:ext uri="{FF2B5EF4-FFF2-40B4-BE49-F238E27FC236}">
                  <a16:creationId xmlns:a16="http://schemas.microsoft.com/office/drawing/2014/main" id="{3D6C9A2C-33FD-4595-91FE-65D7E2C733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3" name="矩形 9">
              <a:extLst>
                <a:ext uri="{FF2B5EF4-FFF2-40B4-BE49-F238E27FC236}">
                  <a16:creationId xmlns:a16="http://schemas.microsoft.com/office/drawing/2014/main" id="{F17738AA-079F-4402-A242-43F6CB7A2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5" name="文本框 10">
            <a:extLst>
              <a:ext uri="{FF2B5EF4-FFF2-40B4-BE49-F238E27FC236}">
                <a16:creationId xmlns:a16="http://schemas.microsoft.com/office/drawing/2014/main" id="{13ED29B8-C011-438E-92D4-15D34AC238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046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044A43B-479B-4C91-B710-BEF59DC6785F}"/>
              </a:ext>
            </a:extLst>
          </p:cNvPr>
          <p:cNvGraphicFramePr>
            <a:graphicFrameLocks noGrp="1"/>
          </p:cNvGraphicFramePr>
          <p:nvPr/>
        </p:nvGraphicFramePr>
        <p:xfrm>
          <a:off x="1377950" y="1481316"/>
          <a:ext cx="23622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72183829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69273107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데이터 선택 방법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891903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랜덤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36862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3479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층화추출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17109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가중층화추출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182573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42195F6-FEED-40F8-A56F-0D296CC13A40}"/>
              </a:ext>
            </a:extLst>
          </p:cNvPr>
          <p:cNvGraphicFramePr>
            <a:graphicFrameLocks noGrp="1"/>
          </p:cNvGraphicFramePr>
          <p:nvPr/>
        </p:nvGraphicFramePr>
        <p:xfrm>
          <a:off x="4730750" y="1637248"/>
          <a:ext cx="2451100" cy="6286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985852801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39168276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학습 노드 수 선택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41284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500</a:t>
                      </a:r>
                      <a:r>
                        <a:rPr lang="ko-KR" altLang="en-US" sz="1100" u="none" strike="noStrike" dirty="0">
                          <a:effectLst/>
                        </a:rPr>
                        <a:t>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8778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50,500,2000</a:t>
                      </a:r>
                      <a:r>
                        <a:rPr lang="ko-KR" altLang="en-US" sz="1100" u="none" strike="noStrike" dirty="0">
                          <a:effectLst/>
                        </a:rPr>
                        <a:t>개 노드 비교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078948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23EFC37-B4C7-4EAE-9CE8-C0C5EDE79D4F}"/>
              </a:ext>
            </a:extLst>
          </p:cNvPr>
          <p:cNvGraphicFramePr>
            <a:graphicFrameLocks noGrp="1"/>
          </p:cNvGraphicFramePr>
          <p:nvPr/>
        </p:nvGraphicFramePr>
        <p:xfrm>
          <a:off x="3683256" y="2952751"/>
          <a:ext cx="2260600" cy="18859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855151785"/>
                    </a:ext>
                  </a:extLst>
                </a:gridCol>
                <a:gridCol w="1574800">
                  <a:extLst>
                    <a:ext uri="{9D8B030D-6E8A-4147-A177-3AD203B41FA5}">
                      <a16:colId xmlns:a16="http://schemas.microsoft.com/office/drawing/2014/main" val="8218022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r>
                        <a:rPr lang="en-US" altLang="ko-KR" sz="1100" u="none" strike="noStrike" dirty="0">
                          <a:effectLst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</a:rPr>
                        <a:t>표준화 방안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799096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좌표값</a:t>
                      </a:r>
                      <a:r>
                        <a:rPr lang="ko-KR" altLang="en-US" sz="1100" u="none" strike="noStrike" dirty="0">
                          <a:effectLst/>
                          <a:ea typeface="Rix고딕 B" panose="02020603020101020101" pitchFamily="18" charset="-127"/>
                        </a:rPr>
                        <a:t> 그대로 사용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215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75334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4598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r>
                        <a:rPr lang="en-US" altLang="ko-KR" sz="1100" u="none" strike="noStrike" dirty="0">
                          <a:effectLst/>
                        </a:rPr>
                        <a:t>+</a:t>
                      </a:r>
                      <a:r>
                        <a:rPr lang="ko-KR" altLang="en-US" sz="1100" u="none" strike="noStrike" dirty="0">
                          <a:effectLst/>
                        </a:rPr>
                        <a:t>표준화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0342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</a:t>
                      </a:r>
                      <a:r>
                        <a:rPr lang="en-US" altLang="ko-KR" sz="1100" u="none" strike="noStrike" dirty="0">
                          <a:effectLst/>
                        </a:rPr>
                        <a:t>+</a:t>
                      </a:r>
                      <a:r>
                        <a:rPr lang="ko-KR" altLang="en-US" sz="1100" u="none" strike="noStrike" dirty="0">
                          <a:effectLst/>
                        </a:rPr>
                        <a:t>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9133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좌표값을</a:t>
                      </a:r>
                      <a:r>
                        <a:rPr lang="ko-KR" altLang="en-US" sz="1100" u="none" strike="noStrike" dirty="0">
                          <a:effectLst/>
                        </a:rPr>
                        <a:t> 비율로 환산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2169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환산된 비율의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표쥰화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5918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환산된 비율의 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7523296"/>
                  </a:ext>
                </a:extLst>
              </a:tr>
            </a:tbl>
          </a:graphicData>
        </a:graphic>
      </p:graphicFrame>
      <p:grpSp>
        <p:nvGrpSpPr>
          <p:cNvPr id="15" name="组合 7">
            <a:extLst>
              <a:ext uri="{FF2B5EF4-FFF2-40B4-BE49-F238E27FC236}">
                <a16:creationId xmlns:a16="http://schemas.microsoft.com/office/drawing/2014/main" id="{6C1960AC-FCFE-4F47-AA5E-8B717B946666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6" name="矩形 8">
              <a:extLst>
                <a:ext uri="{FF2B5EF4-FFF2-40B4-BE49-F238E27FC236}">
                  <a16:creationId xmlns:a16="http://schemas.microsoft.com/office/drawing/2014/main" id="{2AEAB404-9C0D-4896-9193-515D903AA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7" name="矩形 9">
              <a:extLst>
                <a:ext uri="{FF2B5EF4-FFF2-40B4-BE49-F238E27FC236}">
                  <a16:creationId xmlns:a16="http://schemas.microsoft.com/office/drawing/2014/main" id="{CA14994D-AA5D-4158-A56F-000411C0D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8" name="文本框 10">
            <a:extLst>
              <a:ext uri="{FF2B5EF4-FFF2-40B4-BE49-F238E27FC236}">
                <a16:creationId xmlns:a16="http://schemas.microsoft.com/office/drawing/2014/main" id="{7B6239CA-C174-451D-B34A-B0BD3B23A2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62511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향후 진행 방향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146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F702CE87-1D85-4712-BA2A-074F6223B1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0"/>
          <a:stretch/>
        </p:blipFill>
        <p:spPr>
          <a:xfrm>
            <a:off x="490793" y="1588117"/>
            <a:ext cx="5472144" cy="18590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F58E728-89AD-4C86-9A3F-FC68F4E98B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17"/>
          <a:stretch/>
        </p:blipFill>
        <p:spPr>
          <a:xfrm>
            <a:off x="941643" y="1870499"/>
            <a:ext cx="5472143" cy="1855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C721BED-6D5E-4065-AD20-4A275EEED3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25"/>
          <a:stretch/>
        </p:blipFill>
        <p:spPr>
          <a:xfrm>
            <a:off x="1392492" y="2146492"/>
            <a:ext cx="5472144" cy="1855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8EFF74C-39BA-48C7-BD34-13159BA264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79" r="779"/>
          <a:stretch/>
        </p:blipFill>
        <p:spPr>
          <a:xfrm>
            <a:off x="1909239" y="2432721"/>
            <a:ext cx="5472143" cy="18634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F9E709-D49B-47C1-B3DB-95A74EB568F1}"/>
              </a:ext>
            </a:extLst>
          </p:cNvPr>
          <p:cNvSpPr txBox="1"/>
          <p:nvPr/>
        </p:nvSpPr>
        <p:spPr>
          <a:xfrm>
            <a:off x="5175212" y="1301958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ea typeface="Rix고딕 B" panose="02020603020101020101" pitchFamily="18" charset="-127"/>
              </a:rPr>
              <a:t>1</a:t>
            </a:r>
            <a:r>
              <a:rPr lang="ko-KR" altLang="en-US" sz="1200" dirty="0"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E0E132-386A-4948-B12D-C42A3E4175A5}"/>
              </a:ext>
            </a:extLst>
          </p:cNvPr>
          <p:cNvSpPr txBox="1"/>
          <p:nvPr/>
        </p:nvSpPr>
        <p:spPr>
          <a:xfrm>
            <a:off x="5976093" y="1554645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ea typeface="Rix고딕 B" panose="02020603020101020101" pitchFamily="18" charset="-127"/>
              </a:rPr>
              <a:t>2</a:t>
            </a:r>
            <a:r>
              <a:rPr lang="ko-KR" altLang="en-US" sz="1200" dirty="0"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CCA18D-85A8-4C10-BF74-0B122C989F9E}"/>
              </a:ext>
            </a:extLst>
          </p:cNvPr>
          <p:cNvSpPr txBox="1"/>
          <p:nvPr/>
        </p:nvSpPr>
        <p:spPr>
          <a:xfrm>
            <a:off x="6426942" y="1846931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ea typeface="Rix고딕 B" panose="02020603020101020101" pitchFamily="18" charset="-127"/>
              </a:rPr>
              <a:t>3</a:t>
            </a:r>
            <a:r>
              <a:rPr lang="ko-KR" altLang="en-US" sz="1200" dirty="0"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EB4698-E245-40F7-BC9A-1888B229C765}"/>
              </a:ext>
            </a:extLst>
          </p:cNvPr>
          <p:cNvSpPr txBox="1"/>
          <p:nvPr/>
        </p:nvSpPr>
        <p:spPr>
          <a:xfrm>
            <a:off x="6964425" y="2123990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ea typeface="Rix고딕 B" panose="02020603020101020101" pitchFamily="18" charset="-127"/>
              </a:rPr>
              <a:t>4</a:t>
            </a:r>
            <a:r>
              <a:rPr lang="ko-KR" altLang="en-US" sz="1200" dirty="0">
                <a:ea typeface="Rix고딕 B" panose="02020603020101020101" pitchFamily="18" charset="-127"/>
              </a:rPr>
              <a:t>번 노드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9FE4D323-9869-4EBC-9863-B1D699C2710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7" r="1362"/>
          <a:stretch/>
        </p:blipFill>
        <p:spPr>
          <a:xfrm>
            <a:off x="2425986" y="2718950"/>
            <a:ext cx="5472143" cy="186341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940560B-E968-45B8-B5BB-37255735D7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25985" y="2713228"/>
            <a:ext cx="5472143" cy="1855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7FCBBCE-A6AD-4D92-82AF-ECBDBCB3E8B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7" r="1362"/>
          <a:stretch/>
        </p:blipFill>
        <p:spPr>
          <a:xfrm>
            <a:off x="2979811" y="3004614"/>
            <a:ext cx="5472143" cy="18634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60DD4F5-0910-4F3F-AAEB-9B950B116D49}"/>
              </a:ext>
            </a:extLst>
          </p:cNvPr>
          <p:cNvSpPr txBox="1"/>
          <p:nvPr/>
        </p:nvSpPr>
        <p:spPr>
          <a:xfrm>
            <a:off x="7328640" y="2404497"/>
            <a:ext cx="5428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ea typeface="Rix고딕 B" panose="02020603020101020101" pitchFamily="18" charset="-127"/>
              </a:rPr>
              <a:t>.....</a:t>
            </a:r>
            <a:endParaRPr lang="ko-KR" altLang="en-US" sz="1200" dirty="0">
              <a:ea typeface="Rix고딕 B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585B55-1EAB-4759-881D-5A0144DCDEBA}"/>
              </a:ext>
            </a:extLst>
          </p:cNvPr>
          <p:cNvSpPr txBox="1"/>
          <p:nvPr/>
        </p:nvSpPr>
        <p:spPr>
          <a:xfrm>
            <a:off x="7911494" y="2695883"/>
            <a:ext cx="102199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ea typeface="Rix고딕 B" panose="02020603020101020101" pitchFamily="18" charset="-127"/>
              </a:rPr>
              <a:t>14798</a:t>
            </a:r>
            <a:r>
              <a:rPr lang="ko-KR" altLang="en-US" sz="1200" dirty="0">
                <a:ea typeface="Rix고딕 B" panose="02020603020101020101" pitchFamily="18" charset="-127"/>
              </a:rPr>
              <a:t>번 노드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6954B6-3746-4B9F-9695-E843B5340024}"/>
              </a:ext>
            </a:extLst>
          </p:cNvPr>
          <p:cNvSpPr txBox="1"/>
          <p:nvPr/>
        </p:nvSpPr>
        <p:spPr>
          <a:xfrm>
            <a:off x="374564" y="678252"/>
            <a:ext cx="6890589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형상당 약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15000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노드가 있음으로 형상 수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*15000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번의 연산이 필요</a:t>
            </a:r>
            <a:endParaRPr lang="en-US" altLang="ko-KR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양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:444EA(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형상 수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)*15000(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평균 노드 수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)*500(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근접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노드 산출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 , </a:t>
            </a:r>
          </a:p>
          <a:p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구동시간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= 8/6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일부터 작업을 시작하여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8/17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일 기준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444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개중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435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데이터 변환 완료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 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" name="원호 1">
            <a:extLst>
              <a:ext uri="{FF2B5EF4-FFF2-40B4-BE49-F238E27FC236}">
                <a16:creationId xmlns:a16="http://schemas.microsoft.com/office/drawing/2014/main" id="{24D226B5-00B0-484F-A2C5-DBB13F5DE460}"/>
              </a:ext>
            </a:extLst>
          </p:cNvPr>
          <p:cNvSpPr/>
          <p:nvPr/>
        </p:nvSpPr>
        <p:spPr>
          <a:xfrm rot="10991088">
            <a:off x="722299" y="2707625"/>
            <a:ext cx="3032728" cy="2010686"/>
          </a:xfrm>
          <a:prstGeom prst="arc">
            <a:avLst>
              <a:gd name="adj1" fmla="val 16087537"/>
              <a:gd name="adj2" fmla="val 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C73DBA-32CF-4DEE-A03D-0DA800B16072}"/>
              </a:ext>
            </a:extLst>
          </p:cNvPr>
          <p:cNvSpPr txBox="1"/>
          <p:nvPr/>
        </p:nvSpPr>
        <p:spPr>
          <a:xfrm>
            <a:off x="374564" y="4567949"/>
            <a:ext cx="129613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약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15000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</a:t>
            </a:r>
          </a:p>
        </p:txBody>
      </p:sp>
      <p:grpSp>
        <p:nvGrpSpPr>
          <p:cNvPr id="23" name="组合 7">
            <a:extLst>
              <a:ext uri="{FF2B5EF4-FFF2-40B4-BE49-F238E27FC236}">
                <a16:creationId xmlns:a16="http://schemas.microsoft.com/office/drawing/2014/main" id="{6087FBD0-1D94-485D-A74D-2950996BDD1B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5" name="矩形 8">
              <a:extLst>
                <a:ext uri="{FF2B5EF4-FFF2-40B4-BE49-F238E27FC236}">
                  <a16:creationId xmlns:a16="http://schemas.microsoft.com/office/drawing/2014/main" id="{9EF22E46-D09A-4D8E-865C-95C50DE3A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7" name="矩形 9">
              <a:extLst>
                <a:ext uri="{FF2B5EF4-FFF2-40B4-BE49-F238E27FC236}">
                  <a16:creationId xmlns:a16="http://schemas.microsoft.com/office/drawing/2014/main" id="{193136AB-5723-4A28-A300-E8AB262D11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9" name="文本框 10">
            <a:extLst>
              <a:ext uri="{FF2B5EF4-FFF2-40B4-BE49-F238E27FC236}">
                <a16:creationId xmlns:a16="http://schemas.microsoft.com/office/drawing/2014/main" id="{568DAE5E-A299-4411-9E94-F15DA3E71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72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044A43B-479B-4C91-B710-BEF59DC67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403501"/>
              </p:ext>
            </p:extLst>
          </p:nvPr>
        </p:nvGraphicFramePr>
        <p:xfrm>
          <a:off x="427096" y="1733550"/>
          <a:ext cx="23622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72183829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69273107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No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데이터 선택 방법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891903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랜덤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36862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3479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 층화 추출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7109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근접좌표 가중 층화 추출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82573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42195F6-FEED-40F8-A56F-0D296CC13A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359407"/>
              </p:ext>
            </p:extLst>
          </p:nvPr>
        </p:nvGraphicFramePr>
        <p:xfrm>
          <a:off x="6198788" y="1734578"/>
          <a:ext cx="2451100" cy="6286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985852801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39168276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No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학습 노드 수 선택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41284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500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8778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50,500,2000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개 노드 비교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078948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23EFC37-B4C7-4EAE-9CE8-C0C5EDE79D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736416"/>
              </p:ext>
            </p:extLst>
          </p:nvPr>
        </p:nvGraphicFramePr>
        <p:xfrm>
          <a:off x="3420754" y="1705020"/>
          <a:ext cx="2260600" cy="18859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855151785"/>
                    </a:ext>
                  </a:extLst>
                </a:gridCol>
                <a:gridCol w="1574800">
                  <a:extLst>
                    <a:ext uri="{9D8B030D-6E8A-4147-A177-3AD203B41FA5}">
                      <a16:colId xmlns:a16="http://schemas.microsoft.com/office/drawing/2014/main" val="8218022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No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 방안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799096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좌표값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그대로 사용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215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75334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4598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+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0342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표준화</a:t>
                      </a:r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+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9133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좌표값을</a:t>
                      </a:r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비율로 환산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12169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환산된 비율의 </a:t>
                      </a:r>
                      <a:r>
                        <a:rPr lang="ko-KR" altLang="en-US" sz="11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표쥰화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55918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환산된 비율의 정규화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52329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11E893C-7823-4AF9-945A-BF72D2FC4D3E}"/>
              </a:ext>
            </a:extLst>
          </p:cNvPr>
          <p:cNvSpPr txBox="1"/>
          <p:nvPr/>
        </p:nvSpPr>
        <p:spPr>
          <a:xfrm>
            <a:off x="6678848" y="1332335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3.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노드 선정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1DAB57-BE3A-4556-A891-5C964B0717F1}"/>
              </a:ext>
            </a:extLst>
          </p:cNvPr>
          <p:cNvSpPr txBox="1"/>
          <p:nvPr/>
        </p:nvSpPr>
        <p:spPr>
          <a:xfrm>
            <a:off x="793130" y="1337166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1.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F78631-925A-481D-9E74-20F0D47A72EA}"/>
              </a:ext>
            </a:extLst>
          </p:cNvPr>
          <p:cNvSpPr txBox="1"/>
          <p:nvPr/>
        </p:nvSpPr>
        <p:spPr>
          <a:xfrm>
            <a:off x="3735989" y="1337166"/>
            <a:ext cx="16301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2.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처리 방안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1A0325B-0F98-4830-94EE-61D0740E6EB8}"/>
              </a:ext>
            </a:extLst>
          </p:cNvPr>
          <p:cNvGrpSpPr/>
          <p:nvPr/>
        </p:nvGrpSpPr>
        <p:grpSpPr>
          <a:xfrm>
            <a:off x="7377390" y="4336903"/>
            <a:ext cx="1766610" cy="754792"/>
            <a:chOff x="7377390" y="4336903"/>
            <a:chExt cx="1766610" cy="75479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89EDF15-7602-489C-AB12-A05F6D68C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77390" y="4336903"/>
              <a:ext cx="1766610" cy="754792"/>
            </a:xfrm>
            <a:prstGeom prst="rect">
              <a:avLst/>
            </a:prstGeom>
          </p:spPr>
        </p:pic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4CFD8571-2699-47F0-8A2E-192526089CF3}"/>
                </a:ext>
              </a:extLst>
            </p:cNvPr>
            <p:cNvGrpSpPr/>
            <p:nvPr/>
          </p:nvGrpSpPr>
          <p:grpSpPr>
            <a:xfrm>
              <a:off x="7493914" y="4375910"/>
              <a:ext cx="1519614" cy="300082"/>
              <a:chOff x="1170959" y="4303547"/>
              <a:chExt cx="1519614" cy="300082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08FB1327-92AC-4252-8AE4-7ED6504A8D10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C5E0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9B1EB01-9D6F-4141-A382-1FF5DC1FFAC1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ea typeface="Rix고딕 B" panose="02020603020101020101" pitchFamily="18" charset="-127"/>
                  </a:rPr>
                  <a:t>현재 진행 내역</a:t>
                </a: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216089F-E934-40C0-A5D3-6A67FB072A0A}"/>
                </a:ext>
              </a:extLst>
            </p:cNvPr>
            <p:cNvGrpSpPr/>
            <p:nvPr/>
          </p:nvGrpSpPr>
          <p:grpSpPr>
            <a:xfrm>
              <a:off x="7493914" y="4732241"/>
              <a:ext cx="1519614" cy="300082"/>
              <a:chOff x="1170959" y="4303547"/>
              <a:chExt cx="1519614" cy="300082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B59F09EA-5247-46DE-881F-B87E5ABAA234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F8CB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B2B46A2-8D72-42CB-85A2-1F2C3863B6FF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ea typeface="Rix고딕 B" panose="02020603020101020101" pitchFamily="18" charset="-127"/>
                  </a:rPr>
                  <a:t>진행 예정 내역</a:t>
                </a:r>
              </a:p>
            </p:txBody>
          </p:sp>
        </p:grpSp>
      </p:grpSp>
      <p:grpSp>
        <p:nvGrpSpPr>
          <p:cNvPr id="20" name="组合 7">
            <a:extLst>
              <a:ext uri="{FF2B5EF4-FFF2-40B4-BE49-F238E27FC236}">
                <a16:creationId xmlns:a16="http://schemas.microsoft.com/office/drawing/2014/main" id="{FCB4334B-7C0B-4092-855D-F593963F1DC9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1" name="矩形 8">
              <a:extLst>
                <a:ext uri="{FF2B5EF4-FFF2-40B4-BE49-F238E27FC236}">
                  <a16:creationId xmlns:a16="http://schemas.microsoft.com/office/drawing/2014/main" id="{69A585CB-DE78-4FAF-B738-64F400CDB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2" name="矩形 9">
              <a:extLst>
                <a:ext uri="{FF2B5EF4-FFF2-40B4-BE49-F238E27FC236}">
                  <a16:creationId xmlns:a16="http://schemas.microsoft.com/office/drawing/2014/main" id="{1E4F01EF-349D-4102-8866-3AC4374510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3" name="文本框 10">
            <a:extLst>
              <a:ext uri="{FF2B5EF4-FFF2-40B4-BE49-F238E27FC236}">
                <a16:creationId xmlns:a16="http://schemas.microsoft.com/office/drawing/2014/main" id="{0DB88ED4-F231-41DF-B117-4ADD4DEB8E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42776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향후 진행 방향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894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05EA960-BE02-445A-B63A-35C95E548B69}"/>
              </a:ext>
            </a:extLst>
          </p:cNvPr>
          <p:cNvSpPr/>
          <p:nvPr/>
        </p:nvSpPr>
        <p:spPr>
          <a:xfrm>
            <a:off x="1342608" y="517355"/>
            <a:ext cx="3178213" cy="307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처리 방안</a:t>
            </a:r>
            <a:endParaRPr lang="en-US" altLang="ko-KR" sz="10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336159" y="830912"/>
            <a:ext cx="6252033" cy="11328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8588" indent="-128588">
              <a:lnSpc>
                <a:spcPts val="1650"/>
              </a:lnSpc>
              <a:buFontTx/>
              <a:buChar char="-"/>
            </a:pPr>
            <a:r>
              <a:rPr lang="ko-KR" altLang="en-US" sz="9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딥러닝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모델링을 할 때 일반적으로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Training set, Validation set, Test set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으로 데이터를 나누어 사용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ts val="165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1. </a:t>
            </a:r>
            <a:r>
              <a:rPr lang="en-US" altLang="ko-KR" sz="9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Training Set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예측모델을 학습하는데 사용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ts val="165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2. </a:t>
            </a:r>
            <a:r>
              <a:rPr lang="en-US" altLang="ko-KR" sz="9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Validation Set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학습한 예측모델을 평가하는데 사용하며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평가된 예측모델의 값은 모델을 최적화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보정 하는데 사용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ts val="1650"/>
              </a:lnSpc>
            </a:pP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3. </a:t>
            </a:r>
            <a:r>
              <a:rPr lang="en-US" altLang="ko-KR" sz="9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Test Set </a:t>
            </a:r>
            <a:r>
              <a: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학습에는 전혀 관여하지 않고 최종성능을 평가하는데 활용하며 실제 예측을 진행하는데 들어가는 데이터로 가정함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>
              <a:lnSpc>
                <a:spcPts val="1650"/>
              </a:lnSpc>
            </a:pPr>
            <a:endParaRPr lang="en-US" altLang="ko-KR" sz="2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974873" y="2282028"/>
            <a:ext cx="5310841" cy="667004"/>
            <a:chOff x="507957" y="3000843"/>
            <a:chExt cx="7081121" cy="88933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FBC725-D36B-4CF1-B12A-4EC2FB1BB774}"/>
                </a:ext>
              </a:extLst>
            </p:cNvPr>
            <p:cNvSpPr/>
            <p:nvPr/>
          </p:nvSpPr>
          <p:spPr>
            <a:xfrm>
              <a:off x="642549" y="3363944"/>
              <a:ext cx="5634681" cy="52623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ORIGINAL SET(TRAINING SET)</a:t>
              </a:r>
              <a:endParaRPr lang="ko-KR" altLang="en-US" sz="105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07957" y="3000843"/>
              <a:ext cx="7081121" cy="307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1.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해석 전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-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후 형상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(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현재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480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개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)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의 노드에 대한 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X,Y,Z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좌표 및 변화량을 하나의 세트로 데이터 셋을 구축</a:t>
              </a:r>
              <a:endParaRPr lang="en-US" altLang="ko-KR" sz="90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974873" y="3074842"/>
            <a:ext cx="5310841" cy="706079"/>
            <a:chOff x="507957" y="4152061"/>
            <a:chExt cx="7081121" cy="941438"/>
          </a:xfrm>
        </p:grpSpPr>
        <p:grpSp>
          <p:nvGrpSpPr>
            <p:cNvPr id="5" name="그룹 4"/>
            <p:cNvGrpSpPr/>
            <p:nvPr/>
          </p:nvGrpSpPr>
          <p:grpSpPr>
            <a:xfrm>
              <a:off x="642549" y="4567262"/>
              <a:ext cx="5634680" cy="526237"/>
              <a:chOff x="947350" y="4723300"/>
              <a:chExt cx="5634680" cy="526237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01893CDB-6143-4E88-98BD-64CF1B99DE29}"/>
                  </a:ext>
                </a:extLst>
              </p:cNvPr>
              <p:cNvSpPr/>
              <p:nvPr/>
            </p:nvSpPr>
            <p:spPr>
              <a:xfrm>
                <a:off x="947350" y="4723300"/>
                <a:ext cx="4168347" cy="526237"/>
              </a:xfrm>
              <a:prstGeom prst="rect">
                <a:avLst/>
              </a:prstGeom>
              <a:solidFill>
                <a:srgbClr val="005F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TRAINING SET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A02C1E99-3AEC-47A1-ACEA-195A942E8E6C}"/>
                  </a:ext>
                </a:extLst>
              </p:cNvPr>
              <p:cNvSpPr/>
              <p:nvPr/>
            </p:nvSpPr>
            <p:spPr>
              <a:xfrm>
                <a:off x="5206314" y="4723300"/>
                <a:ext cx="1375716" cy="526237"/>
              </a:xfrm>
              <a:prstGeom prst="rect">
                <a:avLst/>
              </a:prstGeom>
              <a:solidFill>
                <a:srgbClr val="009E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TEST SET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sp>
          <p:nvSpPr>
            <p:cNvPr id="3" name="직사각형 2"/>
            <p:cNvSpPr/>
            <p:nvPr/>
          </p:nvSpPr>
          <p:spPr>
            <a:xfrm>
              <a:off x="507957" y="4152061"/>
              <a:ext cx="7081121" cy="307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2.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구축된 데이터 셋을 학습에 사용할 데이터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(Training)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과 실제데이터로서 검증데이터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(Testing)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로 구분한다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974873" y="3906732"/>
            <a:ext cx="5310841" cy="689006"/>
            <a:chOff x="507957" y="5355379"/>
            <a:chExt cx="7081121" cy="918675"/>
          </a:xfrm>
        </p:grpSpPr>
        <p:grpSp>
          <p:nvGrpSpPr>
            <p:cNvPr id="6" name="그룹 5"/>
            <p:cNvGrpSpPr/>
            <p:nvPr/>
          </p:nvGrpSpPr>
          <p:grpSpPr>
            <a:xfrm>
              <a:off x="642549" y="5747817"/>
              <a:ext cx="5634679" cy="526237"/>
              <a:chOff x="947351" y="5756781"/>
              <a:chExt cx="5634679" cy="526237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D23B6B75-541F-4C09-A67C-E1527047D1C5}"/>
                  </a:ext>
                </a:extLst>
              </p:cNvPr>
              <p:cNvSpPr/>
              <p:nvPr/>
            </p:nvSpPr>
            <p:spPr>
              <a:xfrm>
                <a:off x="947351" y="5756781"/>
                <a:ext cx="2918210" cy="526237"/>
              </a:xfrm>
              <a:prstGeom prst="rect">
                <a:avLst/>
              </a:prstGeom>
              <a:solidFill>
                <a:srgbClr val="005F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TRAINING SET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BBC89BC-7DF9-416F-94FE-44A5BA06CCED}"/>
                  </a:ext>
                </a:extLst>
              </p:cNvPr>
              <p:cNvSpPr/>
              <p:nvPr/>
            </p:nvSpPr>
            <p:spPr>
              <a:xfrm>
                <a:off x="5206314" y="5756781"/>
                <a:ext cx="1375716" cy="526237"/>
              </a:xfrm>
              <a:prstGeom prst="rect">
                <a:avLst/>
              </a:prstGeom>
              <a:solidFill>
                <a:srgbClr val="009E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TEST SET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5B0B32C-1EBD-4659-B588-772D93348BA9}"/>
                  </a:ext>
                </a:extLst>
              </p:cNvPr>
              <p:cNvSpPr/>
              <p:nvPr/>
            </p:nvSpPr>
            <p:spPr>
              <a:xfrm>
                <a:off x="3937688" y="5756781"/>
                <a:ext cx="1178010" cy="526237"/>
              </a:xfrm>
              <a:prstGeom prst="rect">
                <a:avLst/>
              </a:prstGeom>
              <a:solidFill>
                <a:srgbClr val="00AB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VALIDATION SET</a:t>
                </a:r>
                <a:endParaRPr lang="ko-KR" altLang="en-US" sz="1050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</p:grpSp>
        <p:sp>
          <p:nvSpPr>
            <p:cNvPr id="4" name="직사각형 3"/>
            <p:cNvSpPr/>
            <p:nvPr/>
          </p:nvSpPr>
          <p:spPr>
            <a:xfrm>
              <a:off x="507957" y="5355379"/>
              <a:ext cx="7081121" cy="307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3.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학습에 사용할 데이터를 학습용데이터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(Training)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와 모델 평가 데이터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(Validation) </a:t>
              </a:r>
              <a:r>
                <a:rPr lang="ko-KR" altLang="en-US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으로 구분한다</a:t>
              </a:r>
              <a:r>
                <a:rPr lang="en-US" altLang="ko-KR" sz="90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.</a:t>
              </a:r>
              <a:endPara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1342609" y="1905828"/>
            <a:ext cx="896720" cy="3290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8588" indent="-128588">
              <a:lnSpc>
                <a:spcPct val="200000"/>
              </a:lnSpc>
              <a:buFontTx/>
              <a:buChar char="-"/>
            </a:pPr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분할 </a:t>
            </a:r>
            <a:endParaRPr lang="en-US" altLang="ko-KR" sz="9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7" name="아래쪽 화살표 6"/>
          <p:cNvSpPr/>
          <p:nvPr/>
        </p:nvSpPr>
        <p:spPr>
          <a:xfrm>
            <a:off x="1531961" y="2338869"/>
            <a:ext cx="404315" cy="2256869"/>
          </a:xfrm>
          <a:prstGeom prst="downArrow">
            <a:avLst>
              <a:gd name="adj1" fmla="val 100000"/>
              <a:gd name="adj2" fmla="val 50000"/>
            </a:avLst>
          </a:prstGeom>
          <a:solidFill>
            <a:srgbClr val="005F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07676" y="2961430"/>
            <a:ext cx="468398" cy="7271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25" b="1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데이터</a:t>
            </a:r>
            <a:endParaRPr lang="en-US" altLang="ko-KR" sz="825" b="1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endParaRPr lang="en-US" altLang="ko-KR" sz="825" b="1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r>
              <a:rPr lang="ko-KR" altLang="en-US" sz="825" b="1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처리</a:t>
            </a:r>
            <a:endParaRPr lang="en-US" altLang="ko-KR" sz="825" b="1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endParaRPr lang="en-US" altLang="ko-KR" sz="825" b="1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/>
            <a:r>
              <a:rPr lang="ko-KR" altLang="en-US" sz="825" b="1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순서</a:t>
            </a:r>
            <a:endParaRPr lang="en-US" altLang="ko-KR" sz="825" b="1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 bwMode="auto">
          <a:xfrm>
            <a:off x="1243013" y="68661"/>
            <a:ext cx="5513387" cy="299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708025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AI </a:t>
            </a:r>
            <a:r>
              <a:rPr lang="ko-KR" altLang="en-US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개발 계획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583140" y="1709244"/>
            <a:ext cx="4421875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※ </a:t>
            </a:r>
            <a:r>
              <a:rPr lang="ko-KR" altLang="en-US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현재는 데이터가 부족하기 때문에 </a:t>
            </a:r>
            <a:r>
              <a:rPr lang="en-US" altLang="ko-KR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Training : Validation : Test </a:t>
            </a:r>
            <a:r>
              <a:rPr lang="ko-KR" altLang="en-US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의 비율을 </a:t>
            </a:r>
            <a:r>
              <a:rPr lang="en-US" altLang="ko-KR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8:1:1</a:t>
            </a:r>
            <a:r>
              <a:rPr lang="ko-KR" altLang="en-US" sz="825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로 진행</a:t>
            </a:r>
            <a:endParaRPr lang="ko-KR" altLang="en-US" sz="825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8253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76E4CA57-8BB5-4B59-968D-05A4347A3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262" y="1376787"/>
            <a:ext cx="817228" cy="733589"/>
          </a:xfrm>
          <a:prstGeom prst="rect">
            <a:avLst/>
          </a:prstGeom>
        </p:spPr>
      </p:pic>
      <p:sp>
        <p:nvSpPr>
          <p:cNvPr id="79" name="직사각형 78">
            <a:extLst>
              <a:ext uri="{FF2B5EF4-FFF2-40B4-BE49-F238E27FC236}">
                <a16:creationId xmlns:a16="http://schemas.microsoft.com/office/drawing/2014/main" id="{390B9470-E8BC-45E7-A50B-A5848D6A0708}"/>
              </a:ext>
            </a:extLst>
          </p:cNvPr>
          <p:cNvSpPr/>
          <p:nvPr/>
        </p:nvSpPr>
        <p:spPr>
          <a:xfrm>
            <a:off x="4589094" y="1358189"/>
            <a:ext cx="1401565" cy="932615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AC1E010-5F56-40CC-9576-9E9A3A88B64B}"/>
              </a:ext>
            </a:extLst>
          </p:cNvPr>
          <p:cNvSpPr txBox="1"/>
          <p:nvPr/>
        </p:nvSpPr>
        <p:spPr>
          <a:xfrm>
            <a:off x="4694950" y="2085829"/>
            <a:ext cx="123142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손실함수</a:t>
            </a:r>
            <a:r>
              <a:rPr lang="en-US" altLang="ko-KR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예측결과를 평가</a:t>
            </a:r>
            <a:r>
              <a:rPr lang="en-US" altLang="ko-KR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ko-KR" altLang="en-US" sz="7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26FFC03-E329-4111-8016-07A7DD409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252" y="1471564"/>
            <a:ext cx="586152" cy="576413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B687781F-ED35-4973-8B54-1F44EC92FB41}"/>
              </a:ext>
            </a:extLst>
          </p:cNvPr>
          <p:cNvSpPr/>
          <p:nvPr/>
        </p:nvSpPr>
        <p:spPr>
          <a:xfrm>
            <a:off x="6094732" y="1358189"/>
            <a:ext cx="1401565" cy="932615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49D0D7F-6950-4863-9AEE-157A1D76AA25}"/>
              </a:ext>
            </a:extLst>
          </p:cNvPr>
          <p:cNvSpPr txBox="1"/>
          <p:nvPr/>
        </p:nvSpPr>
        <p:spPr>
          <a:xfrm>
            <a:off x="6426694" y="2087110"/>
            <a:ext cx="811441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 최적화</a:t>
            </a:r>
          </a:p>
        </p:txBody>
      </p:sp>
      <p:pic>
        <p:nvPicPr>
          <p:cNvPr id="93" name="그림 92">
            <a:extLst>
              <a:ext uri="{FF2B5EF4-FFF2-40B4-BE49-F238E27FC236}">
                <a16:creationId xmlns:a16="http://schemas.microsoft.com/office/drawing/2014/main" id="{A5D62195-7354-4647-A343-5AF385D52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2926" y="1412626"/>
            <a:ext cx="1060157" cy="714017"/>
          </a:xfrm>
          <a:prstGeom prst="rect">
            <a:avLst/>
          </a:prstGeom>
        </p:spPr>
      </p:pic>
      <p:pic>
        <p:nvPicPr>
          <p:cNvPr id="94" name="그림 93">
            <a:extLst>
              <a:ext uri="{FF2B5EF4-FFF2-40B4-BE49-F238E27FC236}">
                <a16:creationId xmlns:a16="http://schemas.microsoft.com/office/drawing/2014/main" id="{309D4F93-76B4-4534-9908-95C3EC69BD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8410" y="1373084"/>
            <a:ext cx="185518" cy="133225"/>
          </a:xfrm>
          <a:prstGeom prst="rect">
            <a:avLst/>
          </a:prstGeom>
        </p:spPr>
      </p:pic>
      <p:pic>
        <p:nvPicPr>
          <p:cNvPr id="95" name="그림 94">
            <a:extLst>
              <a:ext uri="{FF2B5EF4-FFF2-40B4-BE49-F238E27FC236}">
                <a16:creationId xmlns:a16="http://schemas.microsoft.com/office/drawing/2014/main" id="{8A79F257-869F-4A3D-A70A-0D34EEDAA8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7565" y="1412626"/>
            <a:ext cx="185518" cy="133225"/>
          </a:xfrm>
          <a:prstGeom prst="rect">
            <a:avLst/>
          </a:prstGeom>
        </p:spPr>
      </p:pic>
      <p:sp>
        <p:nvSpPr>
          <p:cNvPr id="91" name="직사각형 90">
            <a:extLst>
              <a:ext uri="{FF2B5EF4-FFF2-40B4-BE49-F238E27FC236}">
                <a16:creationId xmlns:a16="http://schemas.microsoft.com/office/drawing/2014/main" id="{E36AA167-DA88-4652-9299-472978BE38C4}"/>
              </a:ext>
            </a:extLst>
          </p:cNvPr>
          <p:cNvSpPr/>
          <p:nvPr/>
        </p:nvSpPr>
        <p:spPr>
          <a:xfrm>
            <a:off x="3032223" y="1358190"/>
            <a:ext cx="1401565" cy="932614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FC837C3-53E8-4FF6-9FA5-AD43516F2FB2}"/>
              </a:ext>
            </a:extLst>
          </p:cNvPr>
          <p:cNvSpPr txBox="1"/>
          <p:nvPr/>
        </p:nvSpPr>
        <p:spPr>
          <a:xfrm>
            <a:off x="3364185" y="2101952"/>
            <a:ext cx="811441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딥러닝 알고리즘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EBAD11A-5075-4F95-86BA-9F15410D2952}"/>
              </a:ext>
            </a:extLst>
          </p:cNvPr>
          <p:cNvSpPr/>
          <p:nvPr/>
        </p:nvSpPr>
        <p:spPr>
          <a:xfrm>
            <a:off x="1489818" y="1358189"/>
            <a:ext cx="1401565" cy="932615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6637B1-A965-45DF-BB4D-CA8D5B93A793}"/>
              </a:ext>
            </a:extLst>
          </p:cNvPr>
          <p:cNvSpPr txBox="1"/>
          <p:nvPr/>
        </p:nvSpPr>
        <p:spPr>
          <a:xfrm>
            <a:off x="1872960" y="2091695"/>
            <a:ext cx="63831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5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입력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7AD62E2A-27DC-425E-823C-32178F5CDE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1425" y="1469807"/>
            <a:ext cx="943230" cy="603914"/>
          </a:xfrm>
          <a:prstGeom prst="rect">
            <a:avLst/>
          </a:prstGeom>
        </p:spPr>
      </p:pic>
      <p:grpSp>
        <p:nvGrpSpPr>
          <p:cNvPr id="41" name="그룹 40"/>
          <p:cNvGrpSpPr/>
          <p:nvPr/>
        </p:nvGrpSpPr>
        <p:grpSpPr>
          <a:xfrm>
            <a:off x="1677528" y="3400243"/>
            <a:ext cx="1401565" cy="1033847"/>
            <a:chOff x="903776" y="4278259"/>
            <a:chExt cx="1868753" cy="1378463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6A0A38CC-E1FA-4D88-88CE-F6AF684B1334}"/>
                </a:ext>
              </a:extLst>
            </p:cNvPr>
            <p:cNvSpPr/>
            <p:nvPr/>
          </p:nvSpPr>
          <p:spPr>
            <a:xfrm>
              <a:off x="903776" y="4278259"/>
              <a:ext cx="1868753" cy="1367835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BC1C4255-CFB2-4702-A5BB-8D12FD0FE950}"/>
                </a:ext>
              </a:extLst>
            </p:cNvPr>
            <p:cNvSpPr txBox="1"/>
            <p:nvPr/>
          </p:nvSpPr>
          <p:spPr>
            <a:xfrm>
              <a:off x="1428280" y="5379723"/>
              <a:ext cx="8510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5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데이터 입력</a:t>
              </a:r>
            </a:p>
          </p:txBody>
        </p:sp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C1D52BD9-B9CB-46B8-95DF-FA2E88720E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12585" y="4420883"/>
              <a:ext cx="1257640" cy="805219"/>
            </a:xfrm>
            <a:prstGeom prst="rect">
              <a:avLst/>
            </a:prstGeom>
          </p:spPr>
        </p:pic>
      </p:grpSp>
      <p:grpSp>
        <p:nvGrpSpPr>
          <p:cNvPr id="38" name="그룹 37"/>
          <p:cNvGrpSpPr/>
          <p:nvPr/>
        </p:nvGrpSpPr>
        <p:grpSpPr>
          <a:xfrm>
            <a:off x="5826800" y="3400243"/>
            <a:ext cx="1401565" cy="1025876"/>
            <a:chOff x="5276074" y="4278259"/>
            <a:chExt cx="1868753" cy="1367835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60CB6BCF-824A-4B12-82B9-8B2B2F31C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13289" y="4423738"/>
              <a:ext cx="617466" cy="789845"/>
            </a:xfrm>
            <a:prstGeom prst="rect">
              <a:avLst/>
            </a:prstGeom>
          </p:spPr>
        </p:pic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76479C7B-F252-401E-880B-5EE658B9604E}"/>
                </a:ext>
              </a:extLst>
            </p:cNvPr>
            <p:cNvSpPr/>
            <p:nvPr/>
          </p:nvSpPr>
          <p:spPr>
            <a:xfrm>
              <a:off x="5276074" y="4278259"/>
              <a:ext cx="1868753" cy="1367835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C6ED1B60-E932-43CD-81A6-1FB5B88E723C}"/>
                </a:ext>
              </a:extLst>
            </p:cNvPr>
            <p:cNvSpPr txBox="1"/>
            <p:nvPr/>
          </p:nvSpPr>
          <p:spPr>
            <a:xfrm>
              <a:off x="5901717" y="5351822"/>
              <a:ext cx="7356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5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결과 예측</a:t>
              </a:r>
            </a:p>
          </p:txBody>
        </p: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94348B0F-3A6B-4700-8D50-ADD9F5DB8B0D}"/>
              </a:ext>
            </a:extLst>
          </p:cNvPr>
          <p:cNvSpPr txBox="1"/>
          <p:nvPr/>
        </p:nvSpPr>
        <p:spPr>
          <a:xfrm>
            <a:off x="1507087" y="1011737"/>
            <a:ext cx="6319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단계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224DD1AF-E128-4B39-921D-50EEC4322608}"/>
              </a:ext>
            </a:extLst>
          </p:cNvPr>
          <p:cNvSpPr txBox="1"/>
          <p:nvPr/>
        </p:nvSpPr>
        <p:spPr>
          <a:xfrm>
            <a:off x="1485058" y="3085743"/>
            <a:ext cx="73609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테스트 단계</a:t>
            </a:r>
          </a:p>
        </p:txBody>
      </p:sp>
      <p:sp>
        <p:nvSpPr>
          <p:cNvPr id="62" name="제목 1"/>
          <p:cNvSpPr txBox="1">
            <a:spLocks/>
          </p:cNvSpPr>
          <p:nvPr/>
        </p:nvSpPr>
        <p:spPr bwMode="auto">
          <a:xfrm>
            <a:off x="1243013" y="68661"/>
            <a:ext cx="5513387" cy="299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708025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708025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7080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AI </a:t>
            </a:r>
            <a:r>
              <a:rPr lang="ko-KR" altLang="en-US" sz="16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개발 계획</a:t>
            </a:r>
          </a:p>
        </p:txBody>
      </p:sp>
      <p:sp>
        <p:nvSpPr>
          <p:cNvPr id="63" name="직사각형 62"/>
          <p:cNvSpPr/>
          <p:nvPr/>
        </p:nvSpPr>
        <p:spPr>
          <a:xfrm>
            <a:off x="1289173" y="502730"/>
            <a:ext cx="1189749" cy="342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프로젝트 흐름도</a:t>
            </a:r>
          </a:p>
        </p:txBody>
      </p:sp>
      <p:cxnSp>
        <p:nvCxnSpPr>
          <p:cNvPr id="8" name="직선 화살표 연결선 7"/>
          <p:cNvCxnSpPr>
            <a:stCxn id="21" idx="3"/>
            <a:endCxn id="91" idx="1"/>
          </p:cNvCxnSpPr>
          <p:nvPr/>
        </p:nvCxnSpPr>
        <p:spPr>
          <a:xfrm>
            <a:off x="2891383" y="1824496"/>
            <a:ext cx="140840" cy="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/>
          <p:cNvCxnSpPr>
            <a:stCxn id="91" idx="3"/>
            <a:endCxn id="79" idx="1"/>
          </p:cNvCxnSpPr>
          <p:nvPr/>
        </p:nvCxnSpPr>
        <p:spPr>
          <a:xfrm flipV="1">
            <a:off x="4433787" y="1824496"/>
            <a:ext cx="155307" cy="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/>
          <p:cNvCxnSpPr>
            <a:stCxn id="79" idx="3"/>
            <a:endCxn id="82" idx="1"/>
          </p:cNvCxnSpPr>
          <p:nvPr/>
        </p:nvCxnSpPr>
        <p:spPr>
          <a:xfrm>
            <a:off x="5990659" y="1824496"/>
            <a:ext cx="104073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3"/>
          <p:cNvCxnSpPr>
            <a:stCxn id="82" idx="0"/>
            <a:endCxn id="91" idx="0"/>
          </p:cNvCxnSpPr>
          <p:nvPr/>
        </p:nvCxnSpPr>
        <p:spPr>
          <a:xfrm rot="16200000" flipH="1" flipV="1">
            <a:off x="5264259" y="-173066"/>
            <a:ext cx="1" cy="3062510"/>
          </a:xfrm>
          <a:prstGeom prst="bentConnector3">
            <a:avLst>
              <a:gd name="adj1" fmla="val -22860000000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/>
          <p:cNvCxnSpPr>
            <a:stCxn id="138" idx="3"/>
            <a:endCxn id="130" idx="1"/>
          </p:cNvCxnSpPr>
          <p:nvPr/>
        </p:nvCxnSpPr>
        <p:spPr>
          <a:xfrm flipV="1">
            <a:off x="3079093" y="3913180"/>
            <a:ext cx="673071" cy="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>
            <a:stCxn id="130" idx="3"/>
            <a:endCxn id="142" idx="1"/>
          </p:cNvCxnSpPr>
          <p:nvPr/>
        </p:nvCxnSpPr>
        <p:spPr>
          <a:xfrm>
            <a:off x="5153729" y="3913180"/>
            <a:ext cx="673071" cy="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1501100" y="2934663"/>
            <a:ext cx="597344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4772778" y="2326399"/>
            <a:ext cx="107273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Validation Set</a:t>
            </a:r>
            <a:endParaRPr lang="ko-KR" altLang="en-US" sz="10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749693" y="2326400"/>
            <a:ext cx="95090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Training Set </a:t>
            </a:r>
            <a:endParaRPr lang="ko-KR" altLang="en-US" sz="10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048364" y="4468199"/>
            <a:ext cx="70884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Test Set </a:t>
            </a:r>
            <a:endParaRPr lang="ko-KR" altLang="en-US" sz="105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725C33-2C07-4E02-BD4A-8DDE40AADE9F}"/>
              </a:ext>
            </a:extLst>
          </p:cNvPr>
          <p:cNvSpPr txBox="1"/>
          <p:nvPr/>
        </p:nvSpPr>
        <p:spPr>
          <a:xfrm>
            <a:off x="4704706" y="923828"/>
            <a:ext cx="130685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>
                <a:latin typeface="Rix고딕 B" panose="02020603020101020101" pitchFamily="18" charset="-127"/>
                <a:ea typeface="Rix고딕 B" panose="02020603020101020101" pitchFamily="18" charset="-127"/>
              </a:rPr>
              <a:t>반복 학습 및 모델 검증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752164" y="3400244"/>
            <a:ext cx="1401565" cy="1032694"/>
            <a:chOff x="3478885" y="4489803"/>
            <a:chExt cx="1868753" cy="1376924"/>
          </a:xfrm>
        </p:grpSpPr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F65A8C2E-8C98-4B2E-979D-B5C4A04905B0}"/>
                </a:ext>
              </a:extLst>
            </p:cNvPr>
            <p:cNvSpPr/>
            <p:nvPr/>
          </p:nvSpPr>
          <p:spPr>
            <a:xfrm>
              <a:off x="3478885" y="4489803"/>
              <a:ext cx="1868753" cy="1367834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293EB6CA-02DD-4F1F-A391-C14578EBDE9A}"/>
                </a:ext>
              </a:extLst>
            </p:cNvPr>
            <p:cNvSpPr txBox="1"/>
            <p:nvPr/>
          </p:nvSpPr>
          <p:spPr>
            <a:xfrm>
              <a:off x="4093302" y="5589728"/>
              <a:ext cx="7078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50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예측모델</a:t>
              </a:r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8510" y="4610533"/>
              <a:ext cx="869502" cy="8695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46264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EF4BCC0E-7195-4AFF-9487-E8A827D7BF5D}"/>
              </a:ext>
            </a:extLst>
          </p:cNvPr>
          <p:cNvSpPr txBox="1"/>
          <p:nvPr/>
        </p:nvSpPr>
        <p:spPr>
          <a:xfrm>
            <a:off x="232293" y="2795479"/>
            <a:ext cx="6359007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딥러닝 모델을 고도화 할수록 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연산량이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늘어나며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GPU 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자원이 많이 소모됨 </a:t>
            </a:r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GPU 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성능이 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증가됨에따라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모델 고도화가 </a:t>
            </a:r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가능해졌으며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학습속도가 기존대비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25%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수준으로 감소함</a:t>
            </a:r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916E8C-9FD0-4891-9912-9A21164D6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738" y="1432999"/>
            <a:ext cx="1895842" cy="8992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94E42A-0563-467F-9BC8-16ECBBB668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432"/>
          <a:stretch/>
        </p:blipFill>
        <p:spPr>
          <a:xfrm>
            <a:off x="73438" y="1432999"/>
            <a:ext cx="1833874" cy="87039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58356E-DF8D-4BC1-B8A4-F6BF7B6BB9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4468" y="1398070"/>
            <a:ext cx="1907732" cy="9834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266D7D-6085-4BA2-AF05-55F69CA009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2839" y="1398071"/>
            <a:ext cx="1940397" cy="9834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758B302-2A17-4414-916D-ED88F29896D8}"/>
              </a:ext>
            </a:extLst>
          </p:cNvPr>
          <p:cNvSpPr txBox="1"/>
          <p:nvPr/>
        </p:nvSpPr>
        <p:spPr>
          <a:xfrm>
            <a:off x="2578217" y="985607"/>
            <a:ext cx="244685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GRU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D7AC15E-AB19-4FB9-B462-AD9B265D7B2F}"/>
              </a:ext>
            </a:extLst>
          </p:cNvPr>
          <p:cNvSpPr txBox="1"/>
          <p:nvPr/>
        </p:nvSpPr>
        <p:spPr>
          <a:xfrm>
            <a:off x="4608014" y="1097988"/>
            <a:ext cx="143262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 *2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CD27027-4D53-4989-B6EA-79817F8C1AD8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2823163"/>
          <a:ext cx="2387600" cy="167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4889">
                  <a:extLst>
                    <a:ext uri="{9D8B030D-6E8A-4147-A177-3AD203B41FA5}">
                      <a16:colId xmlns:a16="http://schemas.microsoft.com/office/drawing/2014/main" val="1375652237"/>
                    </a:ext>
                  </a:extLst>
                </a:gridCol>
                <a:gridCol w="1702711">
                  <a:extLst>
                    <a:ext uri="{9D8B030D-6E8A-4147-A177-3AD203B41FA5}">
                      <a16:colId xmlns:a16="http://schemas.microsoft.com/office/drawing/2014/main" val="23192098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딥러닝 모델 다양화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44481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RNN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09633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GRU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761212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LSTM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582727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LSTM*2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2184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Bidirectional - LSTM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016816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Rix고딕 B" panose="02020603020101020101" pitchFamily="18" charset="-127"/>
                        </a:rPr>
                        <a:t>Bidirectional - LSTM *2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38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….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2827665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54745CC6-57CD-4ECD-8352-815CBE520D19}"/>
              </a:ext>
            </a:extLst>
          </p:cNvPr>
          <p:cNvSpPr txBox="1"/>
          <p:nvPr/>
        </p:nvSpPr>
        <p:spPr>
          <a:xfrm>
            <a:off x="6809452" y="1099183"/>
            <a:ext cx="203587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Bidirectional-LSTM *2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B5E95B-7680-4458-8636-94F805377BE2}"/>
              </a:ext>
            </a:extLst>
          </p:cNvPr>
          <p:cNvSpPr txBox="1"/>
          <p:nvPr/>
        </p:nvSpPr>
        <p:spPr>
          <a:xfrm>
            <a:off x="406497" y="1155205"/>
            <a:ext cx="244685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RNN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F5A220-AB5B-42A1-870C-54D117360467}"/>
              </a:ext>
            </a:extLst>
          </p:cNvPr>
          <p:cNvSpPr/>
          <p:nvPr/>
        </p:nvSpPr>
        <p:spPr>
          <a:xfrm>
            <a:off x="73438" y="2076669"/>
            <a:ext cx="876311" cy="2427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B523B68-EDA1-4650-8A3D-0A810AF61279}"/>
              </a:ext>
            </a:extLst>
          </p:cNvPr>
          <p:cNvSpPr/>
          <p:nvPr/>
        </p:nvSpPr>
        <p:spPr>
          <a:xfrm>
            <a:off x="2127738" y="2094372"/>
            <a:ext cx="876311" cy="2427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D53E462-CAE2-4F32-BEF0-4C2E2FC73149}"/>
              </a:ext>
            </a:extLst>
          </p:cNvPr>
          <p:cNvSpPr/>
          <p:nvPr/>
        </p:nvSpPr>
        <p:spPr>
          <a:xfrm>
            <a:off x="4322839" y="2073514"/>
            <a:ext cx="876311" cy="2427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8C90CE-D10F-4822-8236-36B33471DD22}"/>
              </a:ext>
            </a:extLst>
          </p:cNvPr>
          <p:cNvSpPr/>
          <p:nvPr/>
        </p:nvSpPr>
        <p:spPr>
          <a:xfrm>
            <a:off x="6804468" y="2073514"/>
            <a:ext cx="876311" cy="2427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5E299F0-F4C5-4648-9E82-B0023E6B14EE}"/>
              </a:ext>
            </a:extLst>
          </p:cNvPr>
          <p:cNvSpPr txBox="1"/>
          <p:nvPr/>
        </p:nvSpPr>
        <p:spPr>
          <a:xfrm>
            <a:off x="439366" y="2306815"/>
            <a:ext cx="244685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연산량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21" name="组合 7">
            <a:extLst>
              <a:ext uri="{FF2B5EF4-FFF2-40B4-BE49-F238E27FC236}">
                <a16:creationId xmlns:a16="http://schemas.microsoft.com/office/drawing/2014/main" id="{24710BE4-7A88-4D21-BF00-81A545698D5A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23" name="矩形 8">
              <a:extLst>
                <a:ext uri="{FF2B5EF4-FFF2-40B4-BE49-F238E27FC236}">
                  <a16:creationId xmlns:a16="http://schemas.microsoft.com/office/drawing/2014/main" id="{22A050D2-C410-401B-9676-FC2EA3C119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24" name="矩形 9">
              <a:extLst>
                <a:ext uri="{FF2B5EF4-FFF2-40B4-BE49-F238E27FC236}">
                  <a16:creationId xmlns:a16="http://schemas.microsoft.com/office/drawing/2014/main" id="{A173E9EE-AD3A-48FC-BA42-118019D704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26" name="文本框 10">
            <a:extLst>
              <a:ext uri="{FF2B5EF4-FFF2-40B4-BE49-F238E27FC236}">
                <a16:creationId xmlns:a16="http://schemas.microsoft.com/office/drawing/2014/main" id="{AD582008-C162-485E-BA54-07F05FC57A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모델 개요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68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9E96CFF-891F-4B9C-A846-0052AE914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552" y="1385871"/>
            <a:ext cx="2449918" cy="12417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56F1AD-94C8-4958-AFB6-CCE2C42B9CA2}"/>
              </a:ext>
            </a:extLst>
          </p:cNvPr>
          <p:cNvSpPr txBox="1"/>
          <p:nvPr/>
        </p:nvSpPr>
        <p:spPr>
          <a:xfrm>
            <a:off x="1030607" y="1087007"/>
            <a:ext cx="183879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 format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CF0BC5-4178-4952-9201-62034E728E21}"/>
              </a:ext>
            </a:extLst>
          </p:cNvPr>
          <p:cNvSpPr txBox="1"/>
          <p:nvPr/>
        </p:nvSpPr>
        <p:spPr>
          <a:xfrm>
            <a:off x="4120460" y="1743675"/>
            <a:ext cx="57303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2.76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838140-333E-4846-A74B-A513A22321D7}"/>
              </a:ext>
            </a:extLst>
          </p:cNvPr>
          <p:cNvSpPr txBox="1"/>
          <p:nvPr/>
        </p:nvSpPr>
        <p:spPr>
          <a:xfrm>
            <a:off x="131338" y="858775"/>
            <a:ext cx="93099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예시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437CAD3-E0A6-4002-97E1-6B955FAAB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786" y="1571972"/>
            <a:ext cx="2184441" cy="7260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FA1291-30B5-43D1-83E9-A076000AC392}"/>
              </a:ext>
            </a:extLst>
          </p:cNvPr>
          <p:cNvSpPr txBox="1"/>
          <p:nvPr/>
        </p:nvSpPr>
        <p:spPr>
          <a:xfrm>
            <a:off x="6155874" y="1085789"/>
            <a:ext cx="20272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DL model summery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128BCA-D6E2-43F5-B0CB-CB488711E57E}"/>
              </a:ext>
            </a:extLst>
          </p:cNvPr>
          <p:cNvSpPr txBox="1"/>
          <p:nvPr/>
        </p:nvSpPr>
        <p:spPr>
          <a:xfrm>
            <a:off x="3393342" y="1085789"/>
            <a:ext cx="202727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Output format(predict)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8266D7D-6085-4BA2-AF05-55F69CA00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475" y="3437618"/>
            <a:ext cx="2446851" cy="124018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5135ED8-B9F6-4D4C-BB47-75B005CAD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786" y="3656101"/>
            <a:ext cx="2184441" cy="7260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F4BCC0E-7195-4AFF-9487-E8A827D7BF5D}"/>
              </a:ext>
            </a:extLst>
          </p:cNvPr>
          <p:cNvSpPr txBox="1"/>
          <p:nvPr/>
        </p:nvSpPr>
        <p:spPr>
          <a:xfrm>
            <a:off x="3340476" y="3150914"/>
            <a:ext cx="244685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DL model summery(LSTM)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3EB7F6F-1CFA-4347-92F3-62AF191B4CC3}"/>
              </a:ext>
            </a:extLst>
          </p:cNvPr>
          <p:cNvSpPr/>
          <p:nvPr/>
        </p:nvSpPr>
        <p:spPr>
          <a:xfrm>
            <a:off x="147869" y="838127"/>
            <a:ext cx="8848262" cy="18457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DFE2FF9-E77A-4B6E-BF38-FACA5B07C956}"/>
              </a:ext>
            </a:extLst>
          </p:cNvPr>
          <p:cNvSpPr/>
          <p:nvPr/>
        </p:nvSpPr>
        <p:spPr>
          <a:xfrm>
            <a:off x="131675" y="2883640"/>
            <a:ext cx="8864455" cy="18457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29" name="组合 7">
            <a:extLst>
              <a:ext uri="{FF2B5EF4-FFF2-40B4-BE49-F238E27FC236}">
                <a16:creationId xmlns:a16="http://schemas.microsoft.com/office/drawing/2014/main" id="{E7B47901-E87F-4DC5-A8A7-3805C600F6C5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30" name="矩形 8">
              <a:extLst>
                <a:ext uri="{FF2B5EF4-FFF2-40B4-BE49-F238E27FC236}">
                  <a16:creationId xmlns:a16="http://schemas.microsoft.com/office/drawing/2014/main" id="{A3649BF1-7848-4F26-83E5-D808282FD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31" name="矩形 9">
              <a:extLst>
                <a:ext uri="{FF2B5EF4-FFF2-40B4-BE49-F238E27FC236}">
                  <a16:creationId xmlns:a16="http://schemas.microsoft.com/office/drawing/2014/main" id="{717E599D-CC82-421D-B946-571E8A9C6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32" name="文本框 10">
            <a:extLst>
              <a:ext uri="{FF2B5EF4-FFF2-40B4-BE49-F238E27FC236}">
                <a16:creationId xmlns:a16="http://schemas.microsoft.com/office/drawing/2014/main" id="{5B835631-B16E-4928-B5C4-266226F7BA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98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A3137E-FAEA-42A3-8C7C-CA22E3C00902}"/>
              </a:ext>
            </a:extLst>
          </p:cNvPr>
          <p:cNvSpPr txBox="1"/>
          <p:nvPr/>
        </p:nvSpPr>
        <p:spPr>
          <a:xfrm>
            <a:off x="131338" y="2925503"/>
            <a:ext cx="93099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예측 예시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CA6238-E5DE-4C38-9B89-1DC37DCBB5D1}"/>
              </a:ext>
            </a:extLst>
          </p:cNvPr>
          <p:cNvSpPr txBox="1"/>
          <p:nvPr/>
        </p:nvSpPr>
        <p:spPr>
          <a:xfrm>
            <a:off x="6882993" y="3833590"/>
            <a:ext cx="57303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2.76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0C3C2A-31BF-4049-AA28-E5D9D81891A4}"/>
              </a:ext>
            </a:extLst>
          </p:cNvPr>
          <p:cNvSpPr txBox="1"/>
          <p:nvPr/>
        </p:nvSpPr>
        <p:spPr>
          <a:xfrm>
            <a:off x="6155875" y="3155970"/>
            <a:ext cx="202727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Output format(predict)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31F23B-9578-4820-A5AA-4D20FABDA327}"/>
              </a:ext>
            </a:extLst>
          </p:cNvPr>
          <p:cNvSpPr txBox="1"/>
          <p:nvPr/>
        </p:nvSpPr>
        <p:spPr>
          <a:xfrm>
            <a:off x="1030607" y="3157843"/>
            <a:ext cx="183879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 format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975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EF4BCC0E-7195-4AFF-9487-E8A827D7BF5D}"/>
              </a:ext>
            </a:extLst>
          </p:cNvPr>
          <p:cNvSpPr txBox="1"/>
          <p:nvPr/>
        </p:nvSpPr>
        <p:spPr>
          <a:xfrm>
            <a:off x="4876169" y="1912808"/>
            <a:ext cx="3945489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RNN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모델에서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Bidirectional-LSTM *2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모델까지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딥러닝 모델을 고도화 할수록 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연산량이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늘어나며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GPU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자원이 많이 소모됨 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GPU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성능이 증가됨에 따라 모델 고도화가 </a:t>
            </a:r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가능해졌으며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,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11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학습속도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가 기존대비 </a:t>
            </a:r>
            <a:r>
              <a:rPr lang="en-US" altLang="ko-KR" sz="11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25%</a:t>
            </a:r>
            <a:r>
              <a:rPr lang="ko-KR" altLang="en-US" sz="1100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수준으로 감소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함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심층망의 깊이를 </a:t>
            </a:r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깊게하거나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더 다양한 방법으로 모델을 구성하여 정확도를 향상시킬 예정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ko-KR" altLang="en-US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916E8C-9FD0-4891-9912-9A21164D6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751" y="1584300"/>
            <a:ext cx="1895842" cy="8992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94E42A-0563-467F-9BC8-16ECBBB668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432"/>
          <a:stretch/>
        </p:blipFill>
        <p:spPr>
          <a:xfrm>
            <a:off x="594451" y="1584300"/>
            <a:ext cx="1833874" cy="87039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58356E-DF8D-4BC1-B8A4-F6BF7B6BB9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4051" y="3031371"/>
            <a:ext cx="1895842" cy="9834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266D7D-6085-4BA2-AF05-55F69CA009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524" y="3031372"/>
            <a:ext cx="1857801" cy="9834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758B302-2A17-4414-916D-ED88F29896D8}"/>
              </a:ext>
            </a:extLst>
          </p:cNvPr>
          <p:cNvSpPr txBox="1"/>
          <p:nvPr/>
        </p:nvSpPr>
        <p:spPr>
          <a:xfrm>
            <a:off x="3241176" y="1306506"/>
            <a:ext cx="71099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a typeface="Rix고딕 B" panose="02020603020101020101" pitchFamily="18" charset="-127"/>
              </a:rPr>
              <a:t>2. GRU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D7AC15E-AB19-4FB9-B462-AD9B265D7B2F}"/>
              </a:ext>
            </a:extLst>
          </p:cNvPr>
          <p:cNvSpPr txBox="1"/>
          <p:nvPr/>
        </p:nvSpPr>
        <p:spPr>
          <a:xfrm>
            <a:off x="1027467" y="2731289"/>
            <a:ext cx="96784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a typeface="Rix고딕 B" panose="02020603020101020101" pitchFamily="18" charset="-127"/>
              </a:rPr>
              <a:t>3. LSTM *2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745CC6-57CD-4ECD-8352-815CBE520D19}"/>
              </a:ext>
            </a:extLst>
          </p:cNvPr>
          <p:cNvSpPr txBox="1"/>
          <p:nvPr/>
        </p:nvSpPr>
        <p:spPr>
          <a:xfrm>
            <a:off x="2574034" y="2732484"/>
            <a:ext cx="203587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a typeface="Rix고딕 B" panose="02020603020101020101" pitchFamily="18" charset="-127"/>
              </a:rPr>
              <a:t>4. Bidirectional-LSTM *2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B5E95B-7680-4458-8636-94F805377BE2}"/>
              </a:ext>
            </a:extLst>
          </p:cNvPr>
          <p:cNvSpPr txBox="1"/>
          <p:nvPr/>
        </p:nvSpPr>
        <p:spPr>
          <a:xfrm>
            <a:off x="1185225" y="1306506"/>
            <a:ext cx="71099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a typeface="Rix고딕 B" panose="02020603020101020101" pitchFamily="18" charset="-127"/>
              </a:rPr>
              <a:t>1. RNN</a:t>
            </a:r>
            <a:endParaRPr lang="ko-KR" altLang="en-US" dirty="0">
              <a:ea typeface="Rix고딕 B" panose="02020603020101020101" pitchFamily="18" charset="-127"/>
            </a:endParaRPr>
          </a:p>
        </p:txBody>
      </p:sp>
      <p:grpSp>
        <p:nvGrpSpPr>
          <p:cNvPr id="15" name="组合 7">
            <a:extLst>
              <a:ext uri="{FF2B5EF4-FFF2-40B4-BE49-F238E27FC236}">
                <a16:creationId xmlns:a16="http://schemas.microsoft.com/office/drawing/2014/main" id="{00F1C090-27D7-4CDA-B410-9E6E8D846E61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6" name="矩形 8">
              <a:extLst>
                <a:ext uri="{FF2B5EF4-FFF2-40B4-BE49-F238E27FC236}">
                  <a16:creationId xmlns:a16="http://schemas.microsoft.com/office/drawing/2014/main" id="{13F3FE68-1B14-48DC-989C-DEB5A4AFA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7" name="矩形 9">
              <a:extLst>
                <a:ext uri="{FF2B5EF4-FFF2-40B4-BE49-F238E27FC236}">
                  <a16:creationId xmlns:a16="http://schemas.microsoft.com/office/drawing/2014/main" id="{FAAFA930-7C84-4503-BC94-9870A5DE9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8" name="文本框 10">
            <a:extLst>
              <a:ext uri="{FF2B5EF4-FFF2-40B4-BE49-F238E27FC236}">
                <a16:creationId xmlns:a16="http://schemas.microsoft.com/office/drawing/2014/main" id="{4F38D05D-F9E5-4A36-988D-5AF0344FF2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26712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모델 개발 내역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96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405;p13"/>
          <p:cNvSpPr/>
          <p:nvPr/>
        </p:nvSpPr>
        <p:spPr>
          <a:xfrm>
            <a:off x="727766" y="1199056"/>
            <a:ext cx="7334194" cy="1635159"/>
          </a:xfrm>
          <a:prstGeom prst="roundRect">
            <a:avLst>
              <a:gd name="adj" fmla="val 1105"/>
            </a:avLst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chemeClr val="lt1"/>
              </a:solidFill>
              <a:latin typeface="Rix고딕 B" panose="02020603020101020101" pitchFamily="18" charset="-127"/>
              <a:sym typeface="Calibri"/>
            </a:endParaRPr>
          </a:p>
        </p:txBody>
      </p:sp>
      <p:sp>
        <p:nvSpPr>
          <p:cNvPr id="208" name="Google Shape;405;p13"/>
          <p:cNvSpPr/>
          <p:nvPr/>
        </p:nvSpPr>
        <p:spPr>
          <a:xfrm>
            <a:off x="720146" y="3244119"/>
            <a:ext cx="7334194" cy="1634687"/>
          </a:xfrm>
          <a:prstGeom prst="roundRect">
            <a:avLst>
              <a:gd name="adj" fmla="val 1105"/>
            </a:avLst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chemeClr val="lt1"/>
              </a:solidFill>
              <a:latin typeface="Rix고딕 B" panose="02020603020101020101" pitchFamily="18" charset="-127"/>
              <a:sym typeface="Calibri"/>
            </a:endParaRPr>
          </a:p>
        </p:txBody>
      </p:sp>
      <p:pic>
        <p:nvPicPr>
          <p:cNvPr id="82" name="그림 3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775"/>
          <a:stretch>
            <a:fillRect/>
          </a:stretch>
        </p:blipFill>
        <p:spPr bwMode="auto">
          <a:xfrm flipH="1">
            <a:off x="4268229" y="1308303"/>
            <a:ext cx="1161496" cy="749136"/>
          </a:xfrm>
          <a:prstGeom prst="rect">
            <a:avLst/>
          </a:prstGeom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Google Shape;407;p13"/>
          <p:cNvSpPr txBox="1"/>
          <p:nvPr/>
        </p:nvSpPr>
        <p:spPr>
          <a:xfrm>
            <a:off x="4509080" y="2106192"/>
            <a:ext cx="805385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해석 검증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237" name="그룹 236"/>
          <p:cNvGrpSpPr/>
          <p:nvPr/>
        </p:nvGrpSpPr>
        <p:grpSpPr>
          <a:xfrm>
            <a:off x="6642602" y="1599385"/>
            <a:ext cx="208243" cy="166973"/>
            <a:chOff x="7334485" y="2362370"/>
            <a:chExt cx="291540" cy="233762"/>
          </a:xfrm>
        </p:grpSpPr>
        <p:sp>
          <p:nvSpPr>
            <p:cNvPr id="137" name="Google Shape;409;p13"/>
            <p:cNvSpPr/>
            <p:nvPr/>
          </p:nvSpPr>
          <p:spPr>
            <a:xfrm rot="16200000">
              <a:off x="7295525" y="24013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38" name="Google Shape;410;p13"/>
            <p:cNvSpPr/>
            <p:nvPr/>
          </p:nvSpPr>
          <p:spPr>
            <a:xfrm rot="16200000">
              <a:off x="7363374" y="24013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39" name="Google Shape;411;p13"/>
            <p:cNvSpPr/>
            <p:nvPr/>
          </p:nvSpPr>
          <p:spPr>
            <a:xfrm rot="16200000">
              <a:off x="7431223" y="24013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187" name="Google Shape;407;p13"/>
          <p:cNvSpPr txBox="1"/>
          <p:nvPr/>
        </p:nvSpPr>
        <p:spPr>
          <a:xfrm>
            <a:off x="1713712" y="4199798"/>
            <a:ext cx="705921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스킨 데이터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88" name="Google Shape;438;p13"/>
          <p:cNvSpPr/>
          <p:nvPr/>
        </p:nvSpPr>
        <p:spPr>
          <a:xfrm>
            <a:off x="3658296" y="1829693"/>
            <a:ext cx="665608" cy="173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ko-KR" sz="646" b="1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646" b="1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주 이상</a:t>
            </a:r>
            <a:endParaRPr sz="646" b="1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234" name="그룹 233"/>
          <p:cNvGrpSpPr/>
          <p:nvPr/>
        </p:nvGrpSpPr>
        <p:grpSpPr>
          <a:xfrm>
            <a:off x="2924600" y="3696501"/>
            <a:ext cx="208243" cy="166973"/>
            <a:chOff x="2520636" y="5301770"/>
            <a:chExt cx="291540" cy="233762"/>
          </a:xfrm>
        </p:grpSpPr>
        <p:sp>
          <p:nvSpPr>
            <p:cNvPr id="191" name="Google Shape;409;p13"/>
            <p:cNvSpPr/>
            <p:nvPr/>
          </p:nvSpPr>
          <p:spPr>
            <a:xfrm rot="16200000">
              <a:off x="2481676" y="53407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92" name="Google Shape;410;p13"/>
            <p:cNvSpPr/>
            <p:nvPr/>
          </p:nvSpPr>
          <p:spPr>
            <a:xfrm rot="16200000">
              <a:off x="2549525" y="53407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93" name="Google Shape;411;p13"/>
            <p:cNvSpPr/>
            <p:nvPr/>
          </p:nvSpPr>
          <p:spPr>
            <a:xfrm rot="16200000">
              <a:off x="2617374" y="5340730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201" name="Google Shape;407;p13"/>
          <p:cNvSpPr txBox="1"/>
          <p:nvPr/>
        </p:nvSpPr>
        <p:spPr>
          <a:xfrm>
            <a:off x="6860839" y="4199798"/>
            <a:ext cx="805385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디자인 반영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202" name="그림 20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48910" y="3475210"/>
            <a:ext cx="735923" cy="609554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0A1B0811-5E48-4389-84B0-829ADA69C271}"/>
              </a:ext>
            </a:extLst>
          </p:cNvPr>
          <p:cNvGrpSpPr/>
          <p:nvPr/>
        </p:nvGrpSpPr>
        <p:grpSpPr>
          <a:xfrm>
            <a:off x="3530786" y="3445604"/>
            <a:ext cx="871728" cy="668766"/>
            <a:chOff x="3400492" y="3431478"/>
            <a:chExt cx="871728" cy="668766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86" b="94203" l="6364" r="97879">
                          <a14:foregroundMark x1="8788" y1="36594" x2="8788" y2="36594"/>
                          <a14:foregroundMark x1="6364" y1="36957" x2="6364" y2="36957"/>
                          <a14:foregroundMark x1="29394" y1="9058" x2="29394" y2="9058"/>
                          <a14:foregroundMark x1="55152" y1="7246" x2="55152" y2="7246"/>
                          <a14:foregroundMark x1="50909" y1="3986" x2="50909" y2="3986"/>
                          <a14:foregroundMark x1="89394" y1="42754" x2="89394" y2="42754"/>
                          <a14:foregroundMark x1="94242" y1="47464" x2="94242" y2="47464"/>
                          <a14:foregroundMark x1="97879" y1="57246" x2="97879" y2="57246"/>
                          <a14:foregroundMark x1="58485" y1="88768" x2="58485" y2="88768"/>
                          <a14:foregroundMark x1="60000" y1="94203" x2="60000" y2="94203"/>
                          <a14:foregroundMark x1="43333" y1="5797" x2="43333" y2="57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72609" y="3431478"/>
              <a:ext cx="799611" cy="668766"/>
            </a:xfrm>
            <a:prstGeom prst="rect">
              <a:avLst/>
            </a:prstGeom>
          </p:spPr>
        </p:pic>
        <p:sp>
          <p:nvSpPr>
            <p:cNvPr id="189" name="Google Shape;407;p13"/>
            <p:cNvSpPr txBox="1"/>
            <p:nvPr/>
          </p:nvSpPr>
          <p:spPr>
            <a:xfrm>
              <a:off x="3400492" y="3558342"/>
              <a:ext cx="854784" cy="3382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1" wrap="square" lIns="73795" tIns="36888" rIns="73795" bIns="36888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714" dirty="0">
                  <a:ln w="3175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glow rad="215900">
                      <a:srgbClr val="002E15">
                        <a:alpha val="40000"/>
                      </a:srgbClr>
                    </a:glow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AI</a:t>
              </a:r>
              <a:endParaRPr sz="1714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215900">
                    <a:srgbClr val="002E15">
                      <a:alpha val="40000"/>
                    </a:srgb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05" name="Google Shape;407;p13"/>
          <p:cNvSpPr txBox="1"/>
          <p:nvPr/>
        </p:nvSpPr>
        <p:spPr>
          <a:xfrm>
            <a:off x="3451783" y="4139332"/>
            <a:ext cx="1098199" cy="32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AI </a:t>
            </a:r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엔진으로</a:t>
            </a:r>
            <a:endParaRPr lang="en-US" altLang="ko-KR"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부품 성능 결과 예측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5856513" y="2036808"/>
            <a:ext cx="665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8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결과 </a:t>
            </a:r>
            <a:endParaRPr lang="en-US" altLang="ko-KR" sz="800" b="1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>
              <a:lnSpc>
                <a:spcPct val="100000"/>
              </a:lnSpc>
            </a:pPr>
            <a:r>
              <a:rPr lang="ko-KR" altLang="en-US" sz="8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설계자 확인</a:t>
            </a:r>
          </a:p>
        </p:txBody>
      </p:sp>
      <p:pic>
        <p:nvPicPr>
          <p:cNvPr id="211" name="그림 2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248" y="1392264"/>
            <a:ext cx="581214" cy="581214"/>
          </a:xfrm>
          <a:prstGeom prst="rect">
            <a:avLst/>
          </a:prstGeom>
        </p:spPr>
      </p:pic>
      <p:grpSp>
        <p:nvGrpSpPr>
          <p:cNvPr id="236" name="그룹 235"/>
          <p:cNvGrpSpPr/>
          <p:nvPr/>
        </p:nvGrpSpPr>
        <p:grpSpPr>
          <a:xfrm>
            <a:off x="4800457" y="3696501"/>
            <a:ext cx="208243" cy="166973"/>
            <a:chOff x="7534545" y="5301771"/>
            <a:chExt cx="291540" cy="233762"/>
          </a:xfrm>
        </p:grpSpPr>
        <p:sp>
          <p:nvSpPr>
            <p:cNvPr id="214" name="Google Shape;409;p13"/>
            <p:cNvSpPr/>
            <p:nvPr/>
          </p:nvSpPr>
          <p:spPr>
            <a:xfrm rot="16200000">
              <a:off x="7495585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15" name="Google Shape;410;p13"/>
            <p:cNvSpPr/>
            <p:nvPr/>
          </p:nvSpPr>
          <p:spPr>
            <a:xfrm rot="16200000">
              <a:off x="7563434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16" name="Google Shape;411;p13"/>
            <p:cNvSpPr/>
            <p:nvPr/>
          </p:nvSpPr>
          <p:spPr>
            <a:xfrm rot="16200000">
              <a:off x="7631283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grpSp>
        <p:nvGrpSpPr>
          <p:cNvPr id="239" name="그룹 238"/>
          <p:cNvGrpSpPr/>
          <p:nvPr/>
        </p:nvGrpSpPr>
        <p:grpSpPr>
          <a:xfrm>
            <a:off x="3918846" y="1599385"/>
            <a:ext cx="208243" cy="166973"/>
            <a:chOff x="2293218" y="2256673"/>
            <a:chExt cx="291540" cy="233762"/>
          </a:xfrm>
        </p:grpSpPr>
        <p:sp>
          <p:nvSpPr>
            <p:cNvPr id="218" name="Google Shape;409;p13"/>
            <p:cNvSpPr/>
            <p:nvPr/>
          </p:nvSpPr>
          <p:spPr>
            <a:xfrm rot="16200000">
              <a:off x="2254258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19" name="Google Shape;410;p13"/>
            <p:cNvSpPr/>
            <p:nvPr/>
          </p:nvSpPr>
          <p:spPr>
            <a:xfrm rot="16200000">
              <a:off x="2322107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20" name="Google Shape;411;p13"/>
            <p:cNvSpPr/>
            <p:nvPr/>
          </p:nvSpPr>
          <p:spPr>
            <a:xfrm rot="16200000">
              <a:off x="2389956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grpSp>
        <p:nvGrpSpPr>
          <p:cNvPr id="238" name="그룹 237"/>
          <p:cNvGrpSpPr/>
          <p:nvPr/>
        </p:nvGrpSpPr>
        <p:grpSpPr>
          <a:xfrm>
            <a:off x="5570865" y="1599385"/>
            <a:ext cx="208243" cy="166973"/>
            <a:chOff x="4770184" y="2510845"/>
            <a:chExt cx="291540" cy="233762"/>
          </a:xfrm>
        </p:grpSpPr>
        <p:sp>
          <p:nvSpPr>
            <p:cNvPr id="222" name="Google Shape;409;p13"/>
            <p:cNvSpPr/>
            <p:nvPr/>
          </p:nvSpPr>
          <p:spPr>
            <a:xfrm rot="16200000">
              <a:off x="4731224" y="2549805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23" name="Google Shape;410;p13"/>
            <p:cNvSpPr/>
            <p:nvPr/>
          </p:nvSpPr>
          <p:spPr>
            <a:xfrm rot="16200000">
              <a:off x="4799073" y="2549805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224" name="Google Shape;411;p13"/>
            <p:cNvSpPr/>
            <p:nvPr/>
          </p:nvSpPr>
          <p:spPr>
            <a:xfrm rot="16200000">
              <a:off x="4866922" y="2549805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pic>
        <p:nvPicPr>
          <p:cNvPr id="226" name="그림 225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180" y="1369607"/>
            <a:ext cx="760526" cy="626528"/>
          </a:xfrm>
          <a:prstGeom prst="rect">
            <a:avLst/>
          </a:prstGeom>
        </p:spPr>
      </p:pic>
      <p:sp>
        <p:nvSpPr>
          <p:cNvPr id="227" name="Google Shape;407;p13"/>
          <p:cNvSpPr txBox="1"/>
          <p:nvPr/>
        </p:nvSpPr>
        <p:spPr>
          <a:xfrm>
            <a:off x="3028485" y="2106192"/>
            <a:ext cx="665155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설계 데이터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32" name="Google Shape;407;p13"/>
          <p:cNvSpPr txBox="1"/>
          <p:nvPr/>
        </p:nvSpPr>
        <p:spPr>
          <a:xfrm>
            <a:off x="6860839" y="2106192"/>
            <a:ext cx="805385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디자인 반영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233" name="그림 23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48910" y="1378094"/>
            <a:ext cx="735923" cy="609554"/>
          </a:xfrm>
          <a:prstGeom prst="rect">
            <a:avLst/>
          </a:prstGeom>
        </p:spPr>
      </p:pic>
      <p:sp>
        <p:nvSpPr>
          <p:cNvPr id="240" name="Google Shape;438;p13"/>
          <p:cNvSpPr/>
          <p:nvPr/>
        </p:nvSpPr>
        <p:spPr>
          <a:xfrm>
            <a:off x="2667796" y="3939794"/>
            <a:ext cx="665608" cy="173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46" b="1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5</a:t>
            </a:r>
            <a:r>
              <a:rPr lang="ko-KR" altLang="en-US" sz="646" b="1" dirty="0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분 이내</a:t>
            </a:r>
            <a:endParaRPr sz="646" b="1" dirty="0">
              <a:solidFill>
                <a:srgbClr val="FF0000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cxnSp>
        <p:nvCxnSpPr>
          <p:cNvPr id="243" name="꺾인 연결선 242"/>
          <p:cNvCxnSpPr>
            <a:cxnSpLocks/>
          </p:cNvCxnSpPr>
          <p:nvPr/>
        </p:nvCxnSpPr>
        <p:spPr bwMode="auto">
          <a:xfrm rot="5400000" flipH="1">
            <a:off x="3859245" y="2602521"/>
            <a:ext cx="39166" cy="3624312"/>
          </a:xfrm>
          <a:prstGeom prst="bentConnector3">
            <a:avLst>
              <a:gd name="adj1" fmla="val -329476"/>
            </a:avLst>
          </a:prstGeom>
          <a:ln w="6350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Google Shape;438;p13"/>
          <p:cNvSpPr/>
          <p:nvPr/>
        </p:nvSpPr>
        <p:spPr>
          <a:xfrm>
            <a:off x="3602903" y="4585463"/>
            <a:ext cx="665608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설계 반영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6" name="AutoShape 9"/>
          <p:cNvSpPr>
            <a:spLocks noChangeArrowheads="1"/>
          </p:cNvSpPr>
          <p:nvPr/>
        </p:nvSpPr>
        <p:spPr bwMode="auto">
          <a:xfrm>
            <a:off x="720145" y="1199368"/>
            <a:ext cx="632766" cy="1634847"/>
          </a:xfrm>
          <a:prstGeom prst="homePlate">
            <a:avLst>
              <a:gd name="adj" fmla="val 19319"/>
            </a:avLst>
          </a:prstGeom>
          <a:solidFill>
            <a:schemeClr val="bg1"/>
          </a:solidFill>
          <a:ln w="9525" cap="flat" cmpd="sng">
            <a:solidFill>
              <a:srgbClr val="429981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12700" algn="l" rotWithShape="0">
              <a:prstClr val="black">
                <a:alpha val="1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ko-KR" altLang="en-US" sz="180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현재</a:t>
            </a:r>
          </a:p>
        </p:txBody>
      </p:sp>
      <p:sp>
        <p:nvSpPr>
          <p:cNvPr id="71" name="오른쪽 화살표 70"/>
          <p:cNvSpPr/>
          <p:nvPr/>
        </p:nvSpPr>
        <p:spPr>
          <a:xfrm rot="5400000">
            <a:off x="4258120" y="2523664"/>
            <a:ext cx="254900" cy="1078256"/>
          </a:xfrm>
          <a:prstGeom prst="rightArrow">
            <a:avLst/>
          </a:prstGeom>
          <a:gradFill>
            <a:gsLst>
              <a:gs pos="0">
                <a:prstClr val="black">
                  <a:lumMod val="65000"/>
                  <a:lumOff val="35000"/>
                  <a:alpha val="0"/>
                </a:prstClr>
              </a:gs>
              <a:gs pos="100000">
                <a:srgbClr val="42998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143" dirty="0">
              <a:solidFill>
                <a:prstClr val="white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74" name="组合 7">
            <a:extLst>
              <a:ext uri="{FF2B5EF4-FFF2-40B4-BE49-F238E27FC236}">
                <a16:creationId xmlns:a16="http://schemas.microsoft.com/office/drawing/2014/main" id="{E9EB0183-819A-4108-9EDC-C441799A877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75" name="矩形 8">
              <a:extLst>
                <a:ext uri="{FF2B5EF4-FFF2-40B4-BE49-F238E27FC236}">
                  <a16:creationId xmlns:a16="http://schemas.microsoft.com/office/drawing/2014/main" id="{31549375-6C69-4F0F-A1BB-7E5857833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77" name="矩形 9">
              <a:extLst>
                <a:ext uri="{FF2B5EF4-FFF2-40B4-BE49-F238E27FC236}">
                  <a16:creationId xmlns:a16="http://schemas.microsoft.com/office/drawing/2014/main" id="{2EF3D75B-F6B8-4DA5-8D12-DC6CE3EBF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78" name="文本框 10">
            <a:extLst>
              <a:ext uri="{FF2B5EF4-FFF2-40B4-BE49-F238E27FC236}">
                <a16:creationId xmlns:a16="http://schemas.microsoft.com/office/drawing/2014/main" id="{C640D538-62CC-4538-82F2-1C2EAEAD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1.2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사업 목표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81" name="그림 80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129" y="1369607"/>
            <a:ext cx="760526" cy="626528"/>
          </a:xfrm>
          <a:prstGeom prst="rect">
            <a:avLst/>
          </a:prstGeom>
        </p:spPr>
      </p:pic>
      <p:sp>
        <p:nvSpPr>
          <p:cNvPr id="83" name="Google Shape;407;p13"/>
          <p:cNvSpPr txBox="1"/>
          <p:nvPr/>
        </p:nvSpPr>
        <p:spPr>
          <a:xfrm>
            <a:off x="1713712" y="2105102"/>
            <a:ext cx="705921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스킨 데이터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0" name="AutoShape 9"/>
          <p:cNvSpPr>
            <a:spLocks noChangeArrowheads="1"/>
          </p:cNvSpPr>
          <p:nvPr/>
        </p:nvSpPr>
        <p:spPr bwMode="auto">
          <a:xfrm>
            <a:off x="720145" y="3245530"/>
            <a:ext cx="632766" cy="1634847"/>
          </a:xfrm>
          <a:prstGeom prst="homePlate">
            <a:avLst>
              <a:gd name="adj" fmla="val 19319"/>
            </a:avLst>
          </a:prstGeom>
          <a:solidFill>
            <a:schemeClr val="bg1"/>
          </a:solidFill>
          <a:ln w="9525" cap="flat" cmpd="sng">
            <a:solidFill>
              <a:srgbClr val="429981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12700" algn="l" rotWithShape="0">
              <a:prstClr val="black">
                <a:alpha val="1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ko-KR" altLang="en-US" sz="180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개선</a:t>
            </a:r>
          </a:p>
        </p:txBody>
      </p:sp>
      <p:sp>
        <p:nvSpPr>
          <p:cNvPr id="91" name="文本框 10"/>
          <p:cNvSpPr txBox="1">
            <a:spLocks noChangeArrowheads="1"/>
          </p:cNvSpPr>
          <p:nvPr/>
        </p:nvSpPr>
        <p:spPr bwMode="auto">
          <a:xfrm>
            <a:off x="374564" y="578076"/>
            <a:ext cx="8552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AI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딥러닝을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이용하여 설계자가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새로운 형상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에 대한 변형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웰드라인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부품성능 등의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예측된 정보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를 활용하여 </a:t>
            </a:r>
            <a:endParaRPr lang="en-US" altLang="ko-KR" sz="13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디자인 반영 및 설계에 반영하여 설계검증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시간을 단축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시켜 비용을 절감하고 설계 완성도를 높이는 사업</a:t>
            </a:r>
            <a:endParaRPr lang="en-US" altLang="ko-KR" sz="13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4AE6EDB4-459B-446E-BE57-298E3BC653C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129" y="3466723"/>
            <a:ext cx="760526" cy="626528"/>
          </a:xfrm>
          <a:prstGeom prst="rect">
            <a:avLst/>
          </a:prstGeom>
        </p:spPr>
      </p:pic>
      <p:pic>
        <p:nvPicPr>
          <p:cNvPr id="92" name="그림 91">
            <a:extLst>
              <a:ext uri="{FF2B5EF4-FFF2-40B4-BE49-F238E27FC236}">
                <a16:creationId xmlns:a16="http://schemas.microsoft.com/office/drawing/2014/main" id="{AA1533BA-48A1-4094-8C12-CFE2EBAB7C7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378" y="3489380"/>
            <a:ext cx="581214" cy="581214"/>
          </a:xfrm>
          <a:prstGeom prst="rect">
            <a:avLst/>
          </a:prstGeom>
        </p:spPr>
      </p:pic>
      <p:grpSp>
        <p:nvGrpSpPr>
          <p:cNvPr id="93" name="그룹 92">
            <a:extLst>
              <a:ext uri="{FF2B5EF4-FFF2-40B4-BE49-F238E27FC236}">
                <a16:creationId xmlns:a16="http://schemas.microsoft.com/office/drawing/2014/main" id="{7992B46D-02A2-4C74-A348-9FEEF8255F5A}"/>
              </a:ext>
            </a:extLst>
          </p:cNvPr>
          <p:cNvGrpSpPr/>
          <p:nvPr/>
        </p:nvGrpSpPr>
        <p:grpSpPr>
          <a:xfrm>
            <a:off x="6385800" y="3696501"/>
            <a:ext cx="208243" cy="166973"/>
            <a:chOff x="7534545" y="5301771"/>
            <a:chExt cx="291540" cy="233762"/>
          </a:xfrm>
        </p:grpSpPr>
        <p:sp>
          <p:nvSpPr>
            <p:cNvPr id="94" name="Google Shape;409;p13">
              <a:extLst>
                <a:ext uri="{FF2B5EF4-FFF2-40B4-BE49-F238E27FC236}">
                  <a16:creationId xmlns:a16="http://schemas.microsoft.com/office/drawing/2014/main" id="{35EE8DA1-A828-4949-9BB0-7FFC69910632}"/>
                </a:ext>
              </a:extLst>
            </p:cNvPr>
            <p:cNvSpPr/>
            <p:nvPr/>
          </p:nvSpPr>
          <p:spPr>
            <a:xfrm rot="16200000">
              <a:off x="7495585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95" name="Google Shape;410;p13">
              <a:extLst>
                <a:ext uri="{FF2B5EF4-FFF2-40B4-BE49-F238E27FC236}">
                  <a16:creationId xmlns:a16="http://schemas.microsoft.com/office/drawing/2014/main" id="{4D75192A-EA48-4C09-BB54-49DA853812C5}"/>
                </a:ext>
              </a:extLst>
            </p:cNvPr>
            <p:cNvSpPr/>
            <p:nvPr/>
          </p:nvSpPr>
          <p:spPr>
            <a:xfrm rot="16200000">
              <a:off x="7563434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96" name="Google Shape;411;p13">
              <a:extLst>
                <a:ext uri="{FF2B5EF4-FFF2-40B4-BE49-F238E27FC236}">
                  <a16:creationId xmlns:a16="http://schemas.microsoft.com/office/drawing/2014/main" id="{262260EF-220A-4E0B-92DB-CAE2CA320379}"/>
                </a:ext>
              </a:extLst>
            </p:cNvPr>
            <p:cNvSpPr/>
            <p:nvPr/>
          </p:nvSpPr>
          <p:spPr>
            <a:xfrm rot="16200000">
              <a:off x="7631283" y="5340731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29D59FB8-63FA-4644-9469-59170EA3F9C8}"/>
              </a:ext>
            </a:extLst>
          </p:cNvPr>
          <p:cNvSpPr txBox="1"/>
          <p:nvPr/>
        </p:nvSpPr>
        <p:spPr>
          <a:xfrm>
            <a:off x="5358181" y="4130414"/>
            <a:ext cx="665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8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결과 </a:t>
            </a:r>
            <a:endParaRPr lang="en-US" altLang="ko-KR" sz="800" b="1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ctr">
              <a:lnSpc>
                <a:spcPct val="100000"/>
              </a:lnSpc>
            </a:pPr>
            <a:r>
              <a:rPr lang="ko-KR" altLang="en-US" sz="8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설계자 확인</a:t>
            </a: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83DEC393-F5D3-48BE-83D7-E25B9FC0FA8A}"/>
              </a:ext>
            </a:extLst>
          </p:cNvPr>
          <p:cNvGrpSpPr/>
          <p:nvPr/>
        </p:nvGrpSpPr>
        <p:grpSpPr>
          <a:xfrm>
            <a:off x="2667797" y="1599385"/>
            <a:ext cx="208243" cy="166973"/>
            <a:chOff x="2293218" y="2256673"/>
            <a:chExt cx="291540" cy="233762"/>
          </a:xfrm>
        </p:grpSpPr>
        <p:sp>
          <p:nvSpPr>
            <p:cNvPr id="99" name="Google Shape;409;p13">
              <a:extLst>
                <a:ext uri="{FF2B5EF4-FFF2-40B4-BE49-F238E27FC236}">
                  <a16:creationId xmlns:a16="http://schemas.microsoft.com/office/drawing/2014/main" id="{98EA15F7-AAA8-4263-88ED-4C8F294D9F7B}"/>
                </a:ext>
              </a:extLst>
            </p:cNvPr>
            <p:cNvSpPr/>
            <p:nvPr/>
          </p:nvSpPr>
          <p:spPr>
            <a:xfrm rot="16200000">
              <a:off x="2254258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49803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00" name="Google Shape;410;p13">
              <a:extLst>
                <a:ext uri="{FF2B5EF4-FFF2-40B4-BE49-F238E27FC236}">
                  <a16:creationId xmlns:a16="http://schemas.microsoft.com/office/drawing/2014/main" id="{2B271A9D-B366-4306-87C0-1397BADF10CD}"/>
                </a:ext>
              </a:extLst>
            </p:cNvPr>
            <p:cNvSpPr/>
            <p:nvPr/>
          </p:nvSpPr>
          <p:spPr>
            <a:xfrm rot="16200000">
              <a:off x="2322107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>
                <a:alpha val="74901"/>
              </a:srgbClr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  <p:sp>
          <p:nvSpPr>
            <p:cNvPr id="101" name="Google Shape;411;p13">
              <a:extLst>
                <a:ext uri="{FF2B5EF4-FFF2-40B4-BE49-F238E27FC236}">
                  <a16:creationId xmlns:a16="http://schemas.microsoft.com/office/drawing/2014/main" id="{FCB743B1-08F2-438D-A3CA-D6026EB7EC8B}"/>
                </a:ext>
              </a:extLst>
            </p:cNvPr>
            <p:cNvSpPr/>
            <p:nvPr/>
          </p:nvSpPr>
          <p:spPr>
            <a:xfrm rot="16200000">
              <a:off x="2389956" y="2295633"/>
              <a:ext cx="233762" cy="155842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rgbClr val="40937D"/>
            </a:solidFill>
            <a:ln>
              <a:noFill/>
            </a:ln>
          </p:spPr>
          <p:txBody>
            <a:bodyPr spcFirstLastPara="1" wrap="square" lIns="73795" tIns="36888" rIns="73795" bIns="36888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sz="1486" dirty="0">
                <a:solidFill>
                  <a:schemeClr val="lt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Calibri"/>
              </a:endParaRPr>
            </a:p>
          </p:txBody>
        </p:sp>
      </p:grpSp>
      <p:cxnSp>
        <p:nvCxnSpPr>
          <p:cNvPr id="102" name="꺾인 연결선 242">
            <a:extLst>
              <a:ext uri="{FF2B5EF4-FFF2-40B4-BE49-F238E27FC236}">
                <a16:creationId xmlns:a16="http://schemas.microsoft.com/office/drawing/2014/main" id="{89DDBFC3-2457-4011-A3F6-C3C164C4AD50}"/>
              </a:ext>
            </a:extLst>
          </p:cNvPr>
          <p:cNvCxnSpPr>
            <a:cxnSpLocks/>
            <a:stCxn id="209" idx="2"/>
            <a:endCxn id="227" idx="2"/>
          </p:cNvCxnSpPr>
          <p:nvPr/>
        </p:nvCxnSpPr>
        <p:spPr bwMode="auto">
          <a:xfrm rot="5400000" flipH="1">
            <a:off x="4754992" y="925454"/>
            <a:ext cx="40395" cy="2828254"/>
          </a:xfrm>
          <a:prstGeom prst="bentConnector3">
            <a:avLst>
              <a:gd name="adj1" fmla="val -319439"/>
            </a:avLst>
          </a:prstGeom>
          <a:ln w="6350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Google Shape;438;p13">
            <a:extLst>
              <a:ext uri="{FF2B5EF4-FFF2-40B4-BE49-F238E27FC236}">
                <a16:creationId xmlns:a16="http://schemas.microsoft.com/office/drawing/2014/main" id="{339B8A4B-8537-4CFD-BC91-7B20E5CE9DFD}"/>
              </a:ext>
            </a:extLst>
          </p:cNvPr>
          <p:cNvSpPr/>
          <p:nvPr/>
        </p:nvSpPr>
        <p:spPr>
          <a:xfrm>
            <a:off x="4418253" y="2515112"/>
            <a:ext cx="665608" cy="19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8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설계 개선</a:t>
            </a:r>
            <a:endParaRPr sz="8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1759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308E776-3D35-4B11-92D3-E8633E08F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056" y="1872946"/>
            <a:ext cx="542925" cy="3619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E96CFF-891F-4B9C-A846-0052AE914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884" y="1475977"/>
            <a:ext cx="2080144" cy="10543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56F1AD-94C8-4958-AFB6-CCE2C42B9CA2}"/>
              </a:ext>
            </a:extLst>
          </p:cNvPr>
          <p:cNvSpPr txBox="1"/>
          <p:nvPr/>
        </p:nvSpPr>
        <p:spPr>
          <a:xfrm>
            <a:off x="652308" y="1018371"/>
            <a:ext cx="18387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 format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CF0BC5-4178-4952-9201-62034E728E21}"/>
              </a:ext>
            </a:extLst>
          </p:cNvPr>
          <p:cNvSpPr txBox="1"/>
          <p:nvPr/>
        </p:nvSpPr>
        <p:spPr>
          <a:xfrm>
            <a:off x="4320875" y="1875244"/>
            <a:ext cx="57303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2.76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838140-333E-4846-A74B-A513A22321D7}"/>
              </a:ext>
            </a:extLst>
          </p:cNvPr>
          <p:cNvSpPr txBox="1"/>
          <p:nvPr/>
        </p:nvSpPr>
        <p:spPr>
          <a:xfrm>
            <a:off x="108401" y="838127"/>
            <a:ext cx="858629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예시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437CAD3-E0A6-4002-97E1-6B955FAAB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258" y="1679674"/>
            <a:ext cx="2184441" cy="7260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FA1291-30B5-43D1-83E9-A076000AC392}"/>
              </a:ext>
            </a:extLst>
          </p:cNvPr>
          <p:cNvSpPr txBox="1"/>
          <p:nvPr/>
        </p:nvSpPr>
        <p:spPr>
          <a:xfrm>
            <a:off x="7226121" y="1278028"/>
            <a:ext cx="8345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DL model</a:t>
            </a:r>
            <a:endParaRPr lang="ko-KR" altLang="en-US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128BCA-D6E2-43F5-B0CB-CB488711E57E}"/>
              </a:ext>
            </a:extLst>
          </p:cNvPr>
          <p:cNvSpPr txBox="1"/>
          <p:nvPr/>
        </p:nvSpPr>
        <p:spPr>
          <a:xfrm>
            <a:off x="3642925" y="1021167"/>
            <a:ext cx="18387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Output format (predict)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44963F-B0F9-4DD1-89D5-3F11DAE0CFC0}"/>
              </a:ext>
            </a:extLst>
          </p:cNvPr>
          <p:cNvSpPr txBox="1"/>
          <p:nvPr/>
        </p:nvSpPr>
        <p:spPr>
          <a:xfrm>
            <a:off x="127896" y="2878861"/>
            <a:ext cx="95529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예측 예시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3EB7F6F-1CFA-4347-92F3-62AF191B4CC3}"/>
              </a:ext>
            </a:extLst>
          </p:cNvPr>
          <p:cNvSpPr/>
          <p:nvPr/>
        </p:nvSpPr>
        <p:spPr>
          <a:xfrm>
            <a:off x="147869" y="838127"/>
            <a:ext cx="8848262" cy="18457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DFE2FF9-E77A-4B6E-BF38-FACA5B07C956}"/>
              </a:ext>
            </a:extLst>
          </p:cNvPr>
          <p:cNvSpPr/>
          <p:nvPr/>
        </p:nvSpPr>
        <p:spPr>
          <a:xfrm>
            <a:off x="147869" y="2881845"/>
            <a:ext cx="8848262" cy="18457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42FB06-C482-413F-9722-812873A49EFE}"/>
              </a:ext>
            </a:extLst>
          </p:cNvPr>
          <p:cNvSpPr txBox="1"/>
          <p:nvPr/>
        </p:nvSpPr>
        <p:spPr>
          <a:xfrm>
            <a:off x="2929428" y="1778250"/>
            <a:ext cx="25966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+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31C0E2A-85C8-47B3-9E16-71538BCC0860}"/>
              </a:ext>
            </a:extLst>
          </p:cNvPr>
          <p:cNvSpPr/>
          <p:nvPr/>
        </p:nvSpPr>
        <p:spPr>
          <a:xfrm>
            <a:off x="417636" y="1309537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51B821-BEAC-4D8B-8FEB-9A872FF4DF55}"/>
              </a:ext>
            </a:extLst>
          </p:cNvPr>
          <p:cNvSpPr/>
          <p:nvPr/>
        </p:nvSpPr>
        <p:spPr>
          <a:xfrm>
            <a:off x="3408253" y="1304830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F031227-B536-44A8-98AF-10EE121A0CD6}"/>
              </a:ext>
            </a:extLst>
          </p:cNvPr>
          <p:cNvSpPr/>
          <p:nvPr/>
        </p:nvSpPr>
        <p:spPr>
          <a:xfrm>
            <a:off x="6483561" y="1310463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59036C1D-B8CB-41A9-9FF3-CDC0947F0C2C}"/>
              </a:ext>
            </a:extLst>
          </p:cNvPr>
          <p:cNvSpPr/>
          <p:nvPr/>
        </p:nvSpPr>
        <p:spPr>
          <a:xfrm>
            <a:off x="5969807" y="1545931"/>
            <a:ext cx="275161" cy="76086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D58993B-9556-42DB-B3F7-E0AA916D5E34}"/>
              </a:ext>
            </a:extLst>
          </p:cNvPr>
          <p:cNvSpPr txBox="1"/>
          <p:nvPr/>
        </p:nvSpPr>
        <p:spPr>
          <a:xfrm>
            <a:off x="780116" y="1415604"/>
            <a:ext cx="183879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정규화된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X,Y,Z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변화량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FCACEE-E705-4881-8036-2E17DF1066B0}"/>
              </a:ext>
            </a:extLst>
          </p:cNvPr>
          <p:cNvSpPr txBox="1"/>
          <p:nvPr/>
        </p:nvSpPr>
        <p:spPr>
          <a:xfrm>
            <a:off x="4091293" y="1379313"/>
            <a:ext cx="97271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Z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축 변화량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5F8271-0925-4E7F-9CAC-50C037830D3A}"/>
              </a:ext>
            </a:extLst>
          </p:cNvPr>
          <p:cNvSpPr txBox="1"/>
          <p:nvPr/>
        </p:nvSpPr>
        <p:spPr>
          <a:xfrm>
            <a:off x="6667134" y="1013284"/>
            <a:ext cx="19873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DeepLearning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Model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D8591F40-6B94-405F-A62E-2CE55CDC5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364" y="3888568"/>
            <a:ext cx="542925" cy="36195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993F666F-76D1-4A82-A969-61720AAC2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5373" y="3501654"/>
            <a:ext cx="2080144" cy="105432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628AF83-BF68-4561-AF5B-25FF606BEB64}"/>
              </a:ext>
            </a:extLst>
          </p:cNvPr>
          <p:cNvSpPr txBox="1"/>
          <p:nvPr/>
        </p:nvSpPr>
        <p:spPr>
          <a:xfrm>
            <a:off x="870527" y="3052476"/>
            <a:ext cx="14036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Input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data format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851EC05-AAA3-4E36-A693-FB240162F6B4}"/>
              </a:ext>
            </a:extLst>
          </p:cNvPr>
          <p:cNvSpPr txBox="1"/>
          <p:nvPr/>
        </p:nvSpPr>
        <p:spPr>
          <a:xfrm>
            <a:off x="7396183" y="3890866"/>
            <a:ext cx="57303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2.76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904D6411-632E-498A-8B85-2F5ACBC02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914" y="3707022"/>
            <a:ext cx="2184441" cy="726024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27DBD39-E448-4A78-AD9F-DEB4B4DC666A}"/>
              </a:ext>
            </a:extLst>
          </p:cNvPr>
          <p:cNvSpPr txBox="1"/>
          <p:nvPr/>
        </p:nvSpPr>
        <p:spPr>
          <a:xfrm>
            <a:off x="4190032" y="3291320"/>
            <a:ext cx="82500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DL model</a:t>
            </a:r>
            <a:endParaRPr lang="ko-KR" altLang="en-US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6F149CD-573F-4242-A111-692081F227B0}"/>
              </a:ext>
            </a:extLst>
          </p:cNvPr>
          <p:cNvSpPr txBox="1"/>
          <p:nvPr/>
        </p:nvSpPr>
        <p:spPr>
          <a:xfrm>
            <a:off x="6735850" y="3046610"/>
            <a:ext cx="1849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Output format (predict)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63CB2A4-61B7-4FC4-9392-151199AE600A}"/>
              </a:ext>
            </a:extLst>
          </p:cNvPr>
          <p:cNvSpPr/>
          <p:nvPr/>
        </p:nvSpPr>
        <p:spPr>
          <a:xfrm>
            <a:off x="418292" y="3336885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8B5EFE2A-90D7-4CB7-8A56-279178E5A5C8}"/>
              </a:ext>
            </a:extLst>
          </p:cNvPr>
          <p:cNvSpPr/>
          <p:nvPr/>
        </p:nvSpPr>
        <p:spPr>
          <a:xfrm>
            <a:off x="6483561" y="3320452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864F574-A57F-4A72-BA79-FB9EEBE5E087}"/>
              </a:ext>
            </a:extLst>
          </p:cNvPr>
          <p:cNvSpPr/>
          <p:nvPr/>
        </p:nvSpPr>
        <p:spPr>
          <a:xfrm>
            <a:off x="3428050" y="3336140"/>
            <a:ext cx="2308142" cy="1235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207FC1CD-17BE-45E4-BEBC-DADE773772F9}"/>
              </a:ext>
            </a:extLst>
          </p:cNvPr>
          <p:cNvSpPr/>
          <p:nvPr/>
        </p:nvSpPr>
        <p:spPr>
          <a:xfrm>
            <a:off x="2948469" y="3573468"/>
            <a:ext cx="275161" cy="76086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0408BB-CCCE-4EB9-B712-EFDF8EE3F178}"/>
              </a:ext>
            </a:extLst>
          </p:cNvPr>
          <p:cNvSpPr txBox="1"/>
          <p:nvPr/>
        </p:nvSpPr>
        <p:spPr>
          <a:xfrm>
            <a:off x="788746" y="3391149"/>
            <a:ext cx="183879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정규화된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X,Y,Z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변화량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6E71FC9-6C5B-4E78-A615-72E5D2661B5B}"/>
              </a:ext>
            </a:extLst>
          </p:cNvPr>
          <p:cNvSpPr txBox="1"/>
          <p:nvPr/>
        </p:nvSpPr>
        <p:spPr>
          <a:xfrm>
            <a:off x="7196345" y="3407655"/>
            <a:ext cx="97271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Z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축 변화량</a:t>
            </a:r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FB8B679E-0688-4D69-8543-27DC8031C445}"/>
              </a:ext>
            </a:extLst>
          </p:cNvPr>
          <p:cNvSpPr/>
          <p:nvPr/>
        </p:nvSpPr>
        <p:spPr>
          <a:xfrm>
            <a:off x="5973941" y="3573467"/>
            <a:ext cx="275161" cy="76086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43B19E6-364F-4A32-A8B4-BD40821065A0}"/>
              </a:ext>
            </a:extLst>
          </p:cNvPr>
          <p:cNvSpPr txBox="1"/>
          <p:nvPr/>
        </p:nvSpPr>
        <p:spPr>
          <a:xfrm>
            <a:off x="3219942" y="3052477"/>
            <a:ext cx="27651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학습된</a:t>
            </a:r>
            <a:r>
              <a:rPr lang="en-US" altLang="ko-KR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DeepLearning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Model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로 예측</a:t>
            </a:r>
          </a:p>
        </p:txBody>
      </p:sp>
      <p:grpSp>
        <p:nvGrpSpPr>
          <p:cNvPr id="46" name="组合 7">
            <a:extLst>
              <a:ext uri="{FF2B5EF4-FFF2-40B4-BE49-F238E27FC236}">
                <a16:creationId xmlns:a16="http://schemas.microsoft.com/office/drawing/2014/main" id="{C8A0B71E-A10F-4AAB-A2C3-D59F59E31BE8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55" name="矩形 8">
              <a:extLst>
                <a:ext uri="{FF2B5EF4-FFF2-40B4-BE49-F238E27FC236}">
                  <a16:creationId xmlns:a16="http://schemas.microsoft.com/office/drawing/2014/main" id="{FBB0AFEF-6061-41FE-8AA2-F432B12E6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6" name="矩形 9">
              <a:extLst>
                <a:ext uri="{FF2B5EF4-FFF2-40B4-BE49-F238E27FC236}">
                  <a16:creationId xmlns:a16="http://schemas.microsoft.com/office/drawing/2014/main" id="{B92CB645-F9FF-4911-8150-9C82AF5FF2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57" name="文本框 10">
            <a:extLst>
              <a:ext uri="{FF2B5EF4-FFF2-40B4-BE49-F238E27FC236}">
                <a16:creationId xmlns:a16="http://schemas.microsoft.com/office/drawing/2014/main" id="{ADCF6B91-5E0D-4B31-8E78-268794CE8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395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9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B838140-333E-4846-A74B-A513A22321D7}"/>
              </a:ext>
            </a:extLst>
          </p:cNvPr>
          <p:cNvSpPr txBox="1"/>
          <p:nvPr/>
        </p:nvSpPr>
        <p:spPr>
          <a:xfrm>
            <a:off x="374564" y="781569"/>
            <a:ext cx="98059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요약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E4A44A-CD69-4431-A188-6DBAE0397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805"/>
          <a:stretch/>
        </p:blipFill>
        <p:spPr>
          <a:xfrm>
            <a:off x="2380016" y="2328760"/>
            <a:ext cx="3581400" cy="8001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CFDFEC-CAAB-4465-8948-CC00F751D6C3}"/>
              </a:ext>
            </a:extLst>
          </p:cNvPr>
          <p:cNvSpPr txBox="1"/>
          <p:nvPr/>
        </p:nvSpPr>
        <p:spPr>
          <a:xfrm>
            <a:off x="317413" y="3356038"/>
            <a:ext cx="8483014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일반적으로 많이 나오는 형태에 대해서는 학습이 원활하게 진행되어 약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83%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의 방향 일치율을 보였지만</a:t>
            </a:r>
            <a:endParaRPr lang="en-US" altLang="ko-KR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형상에 대해 예측할 때 하나의 형상이 다양한 형태로 구성 되어있기 때문에 기존에 학습을 원활하게 하지 못한 형상들에 대해서는 예측을 정확하게 하지 못해 정확도가 감소하는 것을 볼 수 있다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이점은 현재 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12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개의 형상을 학습하였으며 이후 충분한 데이터를 학습할 경우 오차율은 랜덤검증에서 나온 오차율과 유사해 질 것으로 예상된다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25F8035-D333-45B0-9872-7DC406E834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67" b="51603"/>
          <a:stretch/>
        </p:blipFill>
        <p:spPr>
          <a:xfrm>
            <a:off x="2380016" y="1324052"/>
            <a:ext cx="3581400" cy="753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46F717-BF2D-4B11-ACE9-A7A3F0C59599}"/>
              </a:ext>
            </a:extLst>
          </p:cNvPr>
          <p:cNvSpPr txBox="1"/>
          <p:nvPr/>
        </p:nvSpPr>
        <p:spPr>
          <a:xfrm>
            <a:off x="2286000" y="1112124"/>
            <a:ext cx="4572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전체데이터 기준 오차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B2A1E0-F4B4-451D-9236-D958329CA0F3}"/>
              </a:ext>
            </a:extLst>
          </p:cNvPr>
          <p:cNvSpPr txBox="1"/>
          <p:nvPr/>
        </p:nvSpPr>
        <p:spPr>
          <a:xfrm>
            <a:off x="2286000" y="2155253"/>
            <a:ext cx="4572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sz="800" dirty="0">
                <a:latin typeface="Rix고딕 B" panose="02020603020101020101" pitchFamily="18" charset="-127"/>
                <a:ea typeface="Rix고딕 B" panose="02020603020101020101" pitchFamily="18" charset="-127"/>
              </a:rPr>
              <a:t>개 형상 기준 오차</a:t>
            </a:r>
          </a:p>
        </p:txBody>
      </p:sp>
      <p:grpSp>
        <p:nvGrpSpPr>
          <p:cNvPr id="13" name="组合 7">
            <a:extLst>
              <a:ext uri="{FF2B5EF4-FFF2-40B4-BE49-F238E27FC236}">
                <a16:creationId xmlns:a16="http://schemas.microsoft.com/office/drawing/2014/main" id="{D16E397E-4CB0-4073-9051-FF8FB14C9FC6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4" name="矩形 8">
              <a:extLst>
                <a:ext uri="{FF2B5EF4-FFF2-40B4-BE49-F238E27FC236}">
                  <a16:creationId xmlns:a16="http://schemas.microsoft.com/office/drawing/2014/main" id="{65542D83-C3BE-4782-8D1C-7CA938542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5" name="矩形 9">
              <a:extLst>
                <a:ext uri="{FF2B5EF4-FFF2-40B4-BE49-F238E27FC236}">
                  <a16:creationId xmlns:a16="http://schemas.microsoft.com/office/drawing/2014/main" id="{9E1787CD-4120-4321-91CF-C80755DA49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6" name="文本框 10">
            <a:extLst>
              <a:ext uri="{FF2B5EF4-FFF2-40B4-BE49-F238E27FC236}">
                <a16:creationId xmlns:a16="http://schemas.microsoft.com/office/drawing/2014/main" id="{1D90A1F3-6E2A-4853-9362-4E3B1602E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98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499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7">
            <a:extLst>
              <a:ext uri="{FF2B5EF4-FFF2-40B4-BE49-F238E27FC236}">
                <a16:creationId xmlns:a16="http://schemas.microsoft.com/office/drawing/2014/main" id="{B2E2B38B-67D7-432F-B9FB-2FF8564ECE73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C494A08C-FA46-406D-85B8-F369274AB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235CCF33-89AA-4EA0-83CE-2F2F6950CC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0" name="文本框 10">
            <a:extLst>
              <a:ext uri="{FF2B5EF4-FFF2-40B4-BE49-F238E27FC236}">
                <a16:creationId xmlns:a16="http://schemas.microsoft.com/office/drawing/2014/main" id="{933E05EA-4183-4FC1-BAEC-F92039357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98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11" name="table">
            <a:extLst>
              <a:ext uri="{FF2B5EF4-FFF2-40B4-BE49-F238E27FC236}">
                <a16:creationId xmlns:a16="http://schemas.microsoft.com/office/drawing/2014/main" id="{38B76C45-EB5C-4351-9A70-804EA6EA9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165" y="1629461"/>
            <a:ext cx="1797050" cy="16764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26ED004E-8B51-45E7-AE40-135FD89A8EEE}"/>
              </a:ext>
            </a:extLst>
          </p:cNvPr>
          <p:cNvGrpSpPr/>
          <p:nvPr/>
        </p:nvGrpSpPr>
        <p:grpSpPr>
          <a:xfrm>
            <a:off x="7377390" y="4388708"/>
            <a:ext cx="1766610" cy="754792"/>
            <a:chOff x="7377390" y="4336903"/>
            <a:chExt cx="1766610" cy="754792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D0F45B2-AE4E-47A5-B020-66FB0FAC7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77390" y="4336903"/>
              <a:ext cx="1766610" cy="754792"/>
            </a:xfrm>
            <a:prstGeom prst="rect">
              <a:avLst/>
            </a:prstGeom>
          </p:spPr>
        </p:pic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3192289-61DB-42E6-934B-2976C9A5F130}"/>
                </a:ext>
              </a:extLst>
            </p:cNvPr>
            <p:cNvGrpSpPr/>
            <p:nvPr/>
          </p:nvGrpSpPr>
          <p:grpSpPr>
            <a:xfrm>
              <a:off x="7493914" y="4375910"/>
              <a:ext cx="1519614" cy="300082"/>
              <a:chOff x="1170959" y="4303547"/>
              <a:chExt cx="1519614" cy="300082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1650B6E-931C-4215-B6E1-A309EC9C25DE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C5E0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20" name="TextBox 14">
                <a:extLst>
                  <a:ext uri="{FF2B5EF4-FFF2-40B4-BE49-F238E27FC236}">
                    <a16:creationId xmlns:a16="http://schemas.microsoft.com/office/drawing/2014/main" id="{2F6A10F9-FDF3-499F-A8E7-E18FCB98586C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>
                    <a:ea typeface="Rix고딕 B" panose="02020603020101020101" pitchFamily="18" charset="-127"/>
                  </a:rPr>
                  <a:t>현재 진행 내역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792A899A-51AE-4551-908B-FF7BB408331E}"/>
                </a:ext>
              </a:extLst>
            </p:cNvPr>
            <p:cNvGrpSpPr/>
            <p:nvPr/>
          </p:nvGrpSpPr>
          <p:grpSpPr>
            <a:xfrm>
              <a:off x="7493914" y="4732241"/>
              <a:ext cx="1519614" cy="300082"/>
              <a:chOff x="1170959" y="4303547"/>
              <a:chExt cx="1519614" cy="300082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4CF23F62-CC21-4997-A2E9-4C9915DE879F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F8CB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18" name="TextBox 12">
                <a:extLst>
                  <a:ext uri="{FF2B5EF4-FFF2-40B4-BE49-F238E27FC236}">
                    <a16:creationId xmlns:a16="http://schemas.microsoft.com/office/drawing/2014/main" id="{5F952AB6-4C51-4285-9C4B-70671A3E950C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>
                    <a:ea typeface="Rix고딕 B" panose="02020603020101020101" pitchFamily="18" charset="-127"/>
                  </a:rPr>
                  <a:t>진행 예정 내역</a:t>
                </a:r>
              </a:p>
            </p:txBody>
          </p:sp>
        </p:grpSp>
      </p:grpSp>
      <p:sp>
        <p:nvSpPr>
          <p:cNvPr id="13" name="TextBox 16">
            <a:extLst>
              <a:ext uri="{FF2B5EF4-FFF2-40B4-BE49-F238E27FC236}">
                <a16:creationId xmlns:a16="http://schemas.microsoft.com/office/drawing/2014/main" id="{2879987D-A8BD-4467-B545-8BC30FE80743}"/>
              </a:ext>
            </a:extLst>
          </p:cNvPr>
          <p:cNvSpPr txBox="1"/>
          <p:nvPr/>
        </p:nvSpPr>
        <p:spPr>
          <a:xfrm>
            <a:off x="837102" y="1849493"/>
            <a:ext cx="48334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dirty="0">
                <a:ea typeface="Rix고딕 B" panose="02020603020101020101" pitchFamily="18" charset="-127"/>
              </a:rPr>
              <a:t>데이터가 많으면 많을수록 딥러닝 모델의 정확도는 향상되지만</a:t>
            </a:r>
            <a:endParaRPr lang="en-US" altLang="ko-KR" sz="1200" dirty="0">
              <a:ea typeface="Rix고딕 B" panose="02020603020101020101" pitchFamily="18" charset="-127"/>
            </a:endParaRPr>
          </a:p>
          <a:p>
            <a:r>
              <a:rPr lang="ko-KR" altLang="en-US" sz="1200" dirty="0">
                <a:ea typeface="Rix고딕 B" panose="02020603020101020101" pitchFamily="18" charset="-127"/>
              </a:rPr>
              <a:t>어느 수준에 다다르게 되면 모델의 정확도 향상 속도는 임계점을 향하게 된다</a:t>
            </a:r>
            <a:r>
              <a:rPr lang="en-US" altLang="ko-KR" sz="1200" dirty="0">
                <a:ea typeface="Rix고딕 B" panose="02020603020101020101" pitchFamily="18" charset="-127"/>
              </a:rPr>
              <a:t>.</a:t>
            </a:r>
          </a:p>
          <a:p>
            <a:r>
              <a:rPr lang="ko-KR" altLang="en-US" sz="1200" dirty="0">
                <a:ea typeface="Rix고딕 B" panose="02020603020101020101" pitchFamily="18" charset="-127"/>
              </a:rPr>
              <a:t>따라서 효율적인 학습을 위하여 임계점에 해당하는 데이터의 수를 추론할 필요가 있다</a:t>
            </a:r>
            <a:r>
              <a:rPr lang="en-US" altLang="ko-KR" sz="1200" dirty="0">
                <a:ea typeface="Rix고딕 B" panose="02020603020101020101" pitchFamily="18" charset="-127"/>
              </a:rPr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5324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1E1F831-330A-40A5-B00B-064FFA117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964" y="1350469"/>
            <a:ext cx="4305300" cy="29146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8BBF0B-ACB1-46B7-BD0E-0D2B59B53544}"/>
              </a:ext>
            </a:extLst>
          </p:cNvPr>
          <p:cNvSpPr txBox="1"/>
          <p:nvPr/>
        </p:nvSpPr>
        <p:spPr>
          <a:xfrm>
            <a:off x="2442442" y="944161"/>
            <a:ext cx="37683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예측 결과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(CB_P1_FRT_CTR_TRIM_CASE10)</a:t>
            </a:r>
            <a:endParaRPr lang="ko-KR" altLang="en-US" sz="12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9DD66B2-FD64-42DE-B5B9-1BB506720E20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0" name="矩形 8">
              <a:extLst>
                <a:ext uri="{FF2B5EF4-FFF2-40B4-BE49-F238E27FC236}">
                  <a16:creationId xmlns:a16="http://schemas.microsoft.com/office/drawing/2014/main" id="{8407E036-213D-45EC-B1F5-D53C9D083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2" name="矩形 9">
              <a:extLst>
                <a:ext uri="{FF2B5EF4-FFF2-40B4-BE49-F238E27FC236}">
                  <a16:creationId xmlns:a16="http://schemas.microsoft.com/office/drawing/2014/main" id="{8DA58B3D-A8A3-4716-84CB-20A3571E2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3" name="文本框 10">
            <a:extLst>
              <a:ext uri="{FF2B5EF4-FFF2-40B4-BE49-F238E27FC236}">
                <a16:creationId xmlns:a16="http://schemas.microsoft.com/office/drawing/2014/main" id="{22DCE61F-ED43-42C4-86E2-85307C6259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98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666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7">
            <a:extLst>
              <a:ext uri="{FF2B5EF4-FFF2-40B4-BE49-F238E27FC236}">
                <a16:creationId xmlns:a16="http://schemas.microsoft.com/office/drawing/2014/main" id="{0862E3F7-28AD-44C5-889A-49A9BB17619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8DF4A888-3CF6-4550-8421-57034842E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68754DB7-F926-4350-92EA-BCD0F42B5F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0" name="文本框 10">
            <a:extLst>
              <a:ext uri="{FF2B5EF4-FFF2-40B4-BE49-F238E27FC236}">
                <a16:creationId xmlns:a16="http://schemas.microsoft.com/office/drawing/2014/main" id="{4BDC563E-F510-4F89-BCCF-6252C5784D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3598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선정된 데이터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Preprocessing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CFCDD4A-5449-44F0-83D0-4B444D6E7BB5}"/>
              </a:ext>
            </a:extLst>
          </p:cNvPr>
          <p:cNvGrpSpPr/>
          <p:nvPr/>
        </p:nvGrpSpPr>
        <p:grpSpPr>
          <a:xfrm>
            <a:off x="7377390" y="4388708"/>
            <a:ext cx="1766610" cy="754792"/>
            <a:chOff x="7377390" y="4336903"/>
            <a:chExt cx="1766610" cy="754792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AE33AA1-3590-41FB-925D-410322738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77390" y="4336903"/>
              <a:ext cx="1766610" cy="754792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9DB70F8-8351-4869-85A2-333DD9ABBB4D}"/>
                </a:ext>
              </a:extLst>
            </p:cNvPr>
            <p:cNvGrpSpPr/>
            <p:nvPr/>
          </p:nvGrpSpPr>
          <p:grpSpPr>
            <a:xfrm>
              <a:off x="7493914" y="4375910"/>
              <a:ext cx="1519614" cy="300082"/>
              <a:chOff x="1170959" y="4303547"/>
              <a:chExt cx="1519614" cy="300082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DE1D56CF-1835-4B15-887C-ED8F2F606D00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C5E0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9" name="TextBox 13">
                <a:extLst>
                  <a:ext uri="{FF2B5EF4-FFF2-40B4-BE49-F238E27FC236}">
                    <a16:creationId xmlns:a16="http://schemas.microsoft.com/office/drawing/2014/main" id="{87D3C614-2C8E-4F3E-827C-ADB1EA2C6F8B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>
                    <a:ea typeface="Rix고딕 B" panose="02020603020101020101" pitchFamily="18" charset="-127"/>
                  </a:rPr>
                  <a:t>현재 진행 내역</a:t>
                </a: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E9E4C7F2-3330-4D3D-982A-92CA937327DB}"/>
                </a:ext>
              </a:extLst>
            </p:cNvPr>
            <p:cNvGrpSpPr/>
            <p:nvPr/>
          </p:nvGrpSpPr>
          <p:grpSpPr>
            <a:xfrm>
              <a:off x="7493914" y="4732241"/>
              <a:ext cx="1519614" cy="300082"/>
              <a:chOff x="1170959" y="4303547"/>
              <a:chExt cx="1519614" cy="300082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D989850B-2972-4A31-81FD-03CE9DCC7438}"/>
                  </a:ext>
                </a:extLst>
              </p:cNvPr>
              <p:cNvSpPr/>
              <p:nvPr/>
            </p:nvSpPr>
            <p:spPr>
              <a:xfrm>
                <a:off x="1170959" y="4328597"/>
                <a:ext cx="200301" cy="275031"/>
              </a:xfrm>
              <a:prstGeom prst="rect">
                <a:avLst/>
              </a:prstGeom>
              <a:solidFill>
                <a:srgbClr val="F8CB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17" name="TextBox 11">
                <a:extLst>
                  <a:ext uri="{FF2B5EF4-FFF2-40B4-BE49-F238E27FC236}">
                    <a16:creationId xmlns:a16="http://schemas.microsoft.com/office/drawing/2014/main" id="{406AB918-3B3A-4009-9F71-56E1958D79FF}"/>
                  </a:ext>
                </a:extLst>
              </p:cNvPr>
              <p:cNvSpPr txBox="1"/>
              <p:nvPr/>
            </p:nvSpPr>
            <p:spPr>
              <a:xfrm>
                <a:off x="1429976" y="4303547"/>
                <a:ext cx="126059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>
                    <a:ea typeface="Rix고딕 B" panose="02020603020101020101" pitchFamily="18" charset="-127"/>
                  </a:rPr>
                  <a:t>진행 예정 내역</a:t>
                </a:r>
              </a:p>
            </p:txBody>
          </p:sp>
        </p:grp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BEC1A477-7CF4-4136-AAF2-B17BF5DFB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944544"/>
              </p:ext>
            </p:extLst>
          </p:nvPr>
        </p:nvGraphicFramePr>
        <p:xfrm>
          <a:off x="592331" y="775302"/>
          <a:ext cx="7863261" cy="35625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2534">
                  <a:extLst>
                    <a:ext uri="{9D8B030D-6E8A-4147-A177-3AD203B41FA5}">
                      <a16:colId xmlns:a16="http://schemas.microsoft.com/office/drawing/2014/main" val="29028981"/>
                    </a:ext>
                  </a:extLst>
                </a:gridCol>
                <a:gridCol w="2311400">
                  <a:extLst>
                    <a:ext uri="{9D8B030D-6E8A-4147-A177-3AD203B41FA5}">
                      <a16:colId xmlns:a16="http://schemas.microsoft.com/office/drawing/2014/main" val="2892489574"/>
                    </a:ext>
                  </a:extLst>
                </a:gridCol>
                <a:gridCol w="4759327">
                  <a:extLst>
                    <a:ext uri="{9D8B030D-6E8A-4147-A177-3AD203B41FA5}">
                      <a16:colId xmlns:a16="http://schemas.microsoft.com/office/drawing/2014/main" val="4246383199"/>
                    </a:ext>
                  </a:extLst>
                </a:gridCol>
              </a:tblGrid>
              <a:tr h="66925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데이터 구분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목차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230198"/>
                  </a:ext>
                </a:extLst>
              </a:tr>
              <a:tr h="1101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학습데이터 수집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55299"/>
                  </a:ext>
                </a:extLst>
              </a:tr>
              <a:tr h="1636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학습데이터 </a:t>
                      </a:r>
                      <a:r>
                        <a:rPr lang="ko-KR" altLang="en-US" sz="10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전처리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및 저장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374399"/>
                  </a:ext>
                </a:extLst>
              </a:tr>
              <a:tr h="2707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3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모델에 적용 가능한 학습데이터 구축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57885"/>
                  </a:ext>
                </a:extLst>
              </a:tr>
              <a:tr h="2707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4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처리된 학습데이터의 사용 가능성 검정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721923"/>
                  </a:ext>
                </a:extLst>
              </a:tr>
              <a:tr h="1101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5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초기 모델 설정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2887388"/>
                  </a:ext>
                </a:extLst>
              </a:tr>
              <a:tr h="37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6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데이터 처리에 따른 일반적인 모델 정확도 향상 확인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295283"/>
                  </a:ext>
                </a:extLst>
              </a:tr>
              <a:tr h="3242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7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6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번에서 최적의 정확도 향상을 찾기 위해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2~6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반복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564922"/>
                  </a:ext>
                </a:extLst>
              </a:tr>
              <a:tr h="538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8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완성된 학습데이터를 통한 모델 최적화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심층망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깊이 및 </a:t>
                      </a:r>
                      <a:r>
                        <a:rPr lang="ko-KR" altLang="en-US" sz="10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하이퍼파라메타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설정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)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3831152"/>
                  </a:ext>
                </a:extLst>
              </a:tr>
              <a:tr h="1101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9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전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모델 적용 테스트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620412"/>
                  </a:ext>
                </a:extLst>
              </a:tr>
              <a:tr h="2707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10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스킨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처리된 학습데이터의 사용 가능성 검정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658510"/>
                  </a:ext>
                </a:extLst>
              </a:tr>
              <a:tr h="538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11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스킨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완성된 학습데이터를 통한 모델 최적화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심층망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깊이 및 </a:t>
                      </a:r>
                      <a:r>
                        <a:rPr lang="ko-KR" altLang="en-US" sz="1000" u="none" strike="noStrike" dirty="0" err="1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하이퍼파라메타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 설정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)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543522"/>
                  </a:ext>
                </a:extLst>
              </a:tr>
              <a:tr h="1101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12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스킨 </a:t>
                      </a:r>
                      <a:r>
                        <a:rPr lang="en-US" altLang="ko-KR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– </a:t>
                      </a:r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사출 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Rix고딕 B" panose="02020603020101020101" pitchFamily="18" charset="-127"/>
                          <a:ea typeface="Rix고딕 B" panose="02020603020101020101" pitchFamily="18" charset="-127"/>
                        </a:rPr>
                        <a:t>모델 적용 테스트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Rix고딕 B" panose="02020603020101020101" pitchFamily="18" charset="-127"/>
                        <a:ea typeface="Rix고딕 B" panose="02020603020101020101" pitchFamily="18" charset="-127"/>
                      </a:endParaRPr>
                    </a:p>
                  </a:txBody>
                  <a:tcPr marL="3042" marR="3042" marT="304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05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67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55EF09-A6FC-4809-9718-4A9DC5F24BEE}"/>
              </a:ext>
            </a:extLst>
          </p:cNvPr>
          <p:cNvSpPr txBox="1"/>
          <p:nvPr/>
        </p:nvSpPr>
        <p:spPr>
          <a:xfrm>
            <a:off x="579036" y="240342"/>
            <a:ext cx="7749104" cy="4662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현재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현재 사출 전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사출 후 데이터를 학습하며 사출 전 데이터를 넣으면 예측 사출 후 데이터를 출력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변환예정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스킨 </a:t>
            </a:r>
            <a:r>
              <a:rPr lang="en-US" altLang="ko-KR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– </a:t>
            </a:r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사출 후 데이터를 학습하여 스킨데이터를 넣으면 예측 사출 후 데이터를 출력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latin typeface="Rix고딕 B" panose="02020603020101020101" pitchFamily="18" charset="-127"/>
                <a:ea typeface="Rix고딕 B" panose="02020603020101020101" pitchFamily="18" charset="-127"/>
              </a:rPr>
              <a:t>추후 변경 및 개선 예정 사항</a:t>
            </a:r>
            <a:endParaRPr lang="en-US" altLang="ko-KR" sz="11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r>
              <a:rPr lang="en-US" altLang="ko-KR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L2 Distance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를 사용해 인접 노드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를 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추출하는 것이 아닌 대조군으로 층화 추출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가중층화 추출 기법을 진행해 정확도 비교 검증</a:t>
            </a:r>
            <a:endParaRPr lang="en-US" altLang="ko-KR" sz="1100" b="0" i="0" dirty="0">
              <a:solidFill>
                <a:srgbClr val="222222"/>
              </a:solidFill>
              <a:effectLst/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현재 경험적인 안목으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로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노드를 선정하였지만 추후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, 2000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 등 노드를 다양화하여 최적의 노드 수를 탐색할 필요가 있음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  <a:p>
            <a:pPr marL="228600" indent="-228600">
              <a:buAutoNum type="arabicPeriod"/>
            </a:pP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인접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500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개의 노드를 좌표 값 그대로 입력할 경우 정규화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표준화 처리가 안 되어있음으로  결과값 산출에 악영향을 미치기 때문에 정규화 및 표준화 방안에 대해 고찰해볼 필요가 있음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현재 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13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개의 형상을 통해 모델을 구축하였으며 형상의 수가 늘어날수록 모델 정확도의 임계점을 예측해볼 필요가 있음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</a:p>
          <a:p>
            <a:pPr marL="228600" indent="-228600">
              <a:buAutoNum type="arabicPeriod"/>
            </a:pPr>
            <a:endParaRPr lang="en-US" altLang="ko-KR" sz="1100" b="0" i="0" dirty="0">
              <a:solidFill>
                <a:srgbClr val="222222"/>
              </a:solidFill>
              <a:effectLst/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5.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학습데이터를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TRIM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뿐만 아니라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REST, MAIN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을 혼합하여 사용하였음으로 모델 정확도가 다소 떨어졌을 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    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가능성이 있음 따라서 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     </a:t>
            </a:r>
            <a:r>
              <a:rPr lang="ko-KR" altLang="en-US" sz="1100" dirty="0" err="1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귀무가설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:TRIM, REST, MAIN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의 구분은 모델 정확도에 영향을 끼치지 않는다  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     대립가설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: TRIM, REST, MAIN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의 구분은 모델 정확도에 영향을 </a:t>
            </a:r>
            <a:r>
              <a:rPr lang="ko-KR" altLang="en-US" sz="1100" dirty="0" err="1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끼치친다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  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     로 나누어 가설을 검정할 예정</a:t>
            </a:r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endParaRPr lang="en-US" altLang="ko-KR" sz="1100" dirty="0">
              <a:solidFill>
                <a:srgbClr val="222222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6.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학습데이터로 모든 좌표를 넣다 보니 학습되는 형상이 다양하지 않고 많이 나오는 형상에 치중되어 학습을 진행하게 됨 따라서 학습데이터의 샘플링이 필요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랜덤추출을 통해 좌표방향일치율 계산 시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80%, 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하나의 형상을 좌표방향 </a:t>
            </a:r>
            <a:r>
              <a:rPr lang="ko-KR" altLang="en-US" sz="1100" dirty="0" err="1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일치율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계산 시 정확도 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40%</a:t>
            </a:r>
            <a:r>
              <a:rPr lang="ko-KR" altLang="en-US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로 급격한 감소를 보임</a:t>
            </a:r>
            <a:r>
              <a:rPr lang="en-US" altLang="ko-KR" sz="1100" dirty="0">
                <a:solidFill>
                  <a:srgbClr val="22222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76976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3060020" y="2248585"/>
            <a:ext cx="302396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ko-KR" altLang="en-US" sz="3600" dirty="0">
                <a:solidFill>
                  <a:srgbClr val="42998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감사합니다</a:t>
            </a:r>
            <a:r>
              <a:rPr lang="en-US" altLang="ko-KR" sz="3600" dirty="0">
                <a:solidFill>
                  <a:srgbClr val="42998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  <a:endParaRPr lang="zh-CN" altLang="en-US" sz="3600" dirty="0">
              <a:solidFill>
                <a:srgbClr val="429981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817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5F3E2556-4236-4123-B8E6-2EABB781B88D}"/>
              </a:ext>
            </a:extLst>
          </p:cNvPr>
          <p:cNvSpPr/>
          <p:nvPr/>
        </p:nvSpPr>
        <p:spPr>
          <a:xfrm>
            <a:off x="478616" y="2088697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16CBA1B-3337-4264-ADB4-E38A2D01BC67}"/>
              </a:ext>
            </a:extLst>
          </p:cNvPr>
          <p:cNvSpPr/>
          <p:nvPr/>
        </p:nvSpPr>
        <p:spPr>
          <a:xfrm>
            <a:off x="478616" y="3262172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977738A-8430-4D43-B4C0-BB7BF9D70B34}"/>
              </a:ext>
            </a:extLst>
          </p:cNvPr>
          <p:cNvSpPr/>
          <p:nvPr/>
        </p:nvSpPr>
        <p:spPr>
          <a:xfrm>
            <a:off x="1585952" y="3262172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83FDCB5-FEDA-47B0-B128-1CD997FCB2C0}"/>
              </a:ext>
            </a:extLst>
          </p:cNvPr>
          <p:cNvSpPr/>
          <p:nvPr/>
        </p:nvSpPr>
        <p:spPr>
          <a:xfrm>
            <a:off x="2726378" y="3262172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DF9217D-9D30-41CA-893F-F5459F831124}"/>
              </a:ext>
            </a:extLst>
          </p:cNvPr>
          <p:cNvSpPr/>
          <p:nvPr/>
        </p:nvSpPr>
        <p:spPr>
          <a:xfrm>
            <a:off x="2726378" y="2088697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33F0BE7-8D71-4956-97C8-ACE407E6AF7F}"/>
              </a:ext>
            </a:extLst>
          </p:cNvPr>
          <p:cNvSpPr/>
          <p:nvPr/>
        </p:nvSpPr>
        <p:spPr>
          <a:xfrm>
            <a:off x="1585952" y="2088697"/>
            <a:ext cx="918022" cy="875238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11" name="组合 7"/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12" name="矩形 8"/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13" name="矩形 9"/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14" name="文本框 10"/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1.3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개발 계획 및 일정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65" name="文本框 10"/>
          <p:cNvSpPr txBox="1">
            <a:spLocks noChangeArrowheads="1"/>
          </p:cNvSpPr>
          <p:nvPr/>
        </p:nvSpPr>
        <p:spPr bwMode="auto">
          <a:xfrm>
            <a:off x="374564" y="603476"/>
            <a:ext cx="8552655" cy="1007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프로젝트 기간은 아이템에 따라서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차와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차로 나누어지며 전체 기간은 </a:t>
            </a: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2021.5.1 ~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2022.12.31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까지 입니다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  <a:p>
            <a:pPr>
              <a:lnSpc>
                <a:spcPts val="1800"/>
              </a:lnSpc>
            </a:pP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차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프로젝트는 </a:t>
            </a:r>
            <a:r>
              <a:rPr lang="en-US" altLang="ko-KR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2021.05 ~ 2022.04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까지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개월이며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프로젝트 개발 프로세스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는 수집대상 정의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변환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저장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분석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딥러닝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시각화 순으로 진행하며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3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프로젝트 세부 개발일정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은 데이터생성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데이터정규화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/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정제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데이터 수집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학습데이터 구축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AI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알고리즘 모델 구축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UI/UX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시각화순으로 진행 합니다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824" y="1983697"/>
            <a:ext cx="4455402" cy="2377287"/>
          </a:xfrm>
          <a:prstGeom prst="rect">
            <a:avLst/>
          </a:prstGeom>
          <a:ln>
            <a:noFill/>
          </a:ln>
        </p:spPr>
      </p:pic>
      <p:sp>
        <p:nvSpPr>
          <p:cNvPr id="196" name="Google Shape;407;p13">
            <a:extLst>
              <a:ext uri="{FF2B5EF4-FFF2-40B4-BE49-F238E27FC236}">
                <a16:creationId xmlns:a16="http://schemas.microsoft.com/office/drawing/2014/main" id="{FD0D9025-17F8-4838-84FF-81ED86932622}"/>
              </a:ext>
            </a:extLst>
          </p:cNvPr>
          <p:cNvSpPr txBox="1"/>
          <p:nvPr/>
        </p:nvSpPr>
        <p:spPr>
          <a:xfrm>
            <a:off x="5274325" y="4512438"/>
            <a:ext cx="2146399" cy="22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CN"/>
            </a:defPPr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786" b="0" i="0" u="none" strike="noStrike" cap="none">
                <a:solidFill>
                  <a:srgbClr val="40937D"/>
                </a:solidFill>
                <a:latin typeface="KoPub돋움체_Pro Bold" panose="02020603020101020101" pitchFamily="18" charset="-127"/>
                <a:ea typeface="KoPub돋움체_Pro Bold" panose="02020603020101020101" pitchFamily="18" charset="-127"/>
                <a:cs typeface="KoPubWorld돋움체 Bold" panose="00000800000000000000" pitchFamily="2" charset="-127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ko-KR" altLang="en-US" sz="10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프로젝트 세부 개발 계획 일정</a:t>
            </a:r>
            <a:endParaRPr sz="10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97" name="Google Shape;407;p13">
            <a:extLst>
              <a:ext uri="{FF2B5EF4-FFF2-40B4-BE49-F238E27FC236}">
                <a16:creationId xmlns:a16="http://schemas.microsoft.com/office/drawing/2014/main" id="{FD0D9025-17F8-4838-84FF-81ED86932622}"/>
              </a:ext>
            </a:extLst>
          </p:cNvPr>
          <p:cNvSpPr txBox="1"/>
          <p:nvPr/>
        </p:nvSpPr>
        <p:spPr>
          <a:xfrm>
            <a:off x="827976" y="4396040"/>
            <a:ext cx="2146399" cy="22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795" tIns="36888" rIns="73795" bIns="36888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CN"/>
            </a:defPPr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786" b="0" i="0" u="none" strike="noStrike" cap="none">
                <a:solidFill>
                  <a:srgbClr val="40937D"/>
                </a:solidFill>
                <a:latin typeface="KoPub돋움체_Pro Bold" panose="02020603020101020101" pitchFamily="18" charset="-127"/>
                <a:ea typeface="KoPub돋움체_Pro Bold" panose="02020603020101020101" pitchFamily="18" charset="-127"/>
                <a:cs typeface="KoPubWorld돋움체 Bold" panose="00000800000000000000" pitchFamily="2" charset="-127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ko-KR" altLang="en-US" sz="1000" b="1" dirty="0">
                <a:solidFill>
                  <a:schemeClr val="tx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프로젝트 개발 프로세스</a:t>
            </a:r>
            <a:endParaRPr sz="1000" b="1" dirty="0">
              <a:solidFill>
                <a:schemeClr val="tx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556385" y="2128889"/>
            <a:ext cx="773423" cy="832192"/>
            <a:chOff x="384778" y="1908583"/>
            <a:chExt cx="773423" cy="832192"/>
          </a:xfrm>
        </p:grpSpPr>
        <p:cxnSp>
          <p:nvCxnSpPr>
            <p:cNvPr id="79" name="Google Shape;406;p13"/>
            <p:cNvCxnSpPr/>
            <p:nvPr/>
          </p:nvCxnSpPr>
          <p:spPr>
            <a:xfrm>
              <a:off x="384778" y="2143720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0" name="Google Shape;407;p13"/>
            <p:cNvSpPr txBox="1"/>
            <p:nvPr/>
          </p:nvSpPr>
          <p:spPr>
            <a:xfrm>
              <a:off x="396661" y="1908583"/>
              <a:ext cx="749656" cy="230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수집 대상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05" name="Google Shape;438;p13"/>
            <p:cNvSpPr/>
            <p:nvPr/>
          </p:nvSpPr>
          <p:spPr>
            <a:xfrm>
              <a:off x="396661" y="2171291"/>
              <a:ext cx="749656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Skin 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데이터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120" name="Google Shape;438;p13"/>
            <p:cNvSpPr/>
            <p:nvPr/>
          </p:nvSpPr>
          <p:spPr>
            <a:xfrm>
              <a:off x="396661" y="2356026"/>
              <a:ext cx="749656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3</a:t>
              </a:r>
              <a:r>
                <a:rPr 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D 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데이터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121" name="Google Shape;438;p13"/>
            <p:cNvSpPr/>
            <p:nvPr/>
          </p:nvSpPr>
          <p:spPr>
            <a:xfrm>
              <a:off x="396661" y="2540761"/>
              <a:ext cx="749656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해석 데이터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596983" y="2128889"/>
            <a:ext cx="907084" cy="792000"/>
            <a:chOff x="1470701" y="1910451"/>
            <a:chExt cx="907084" cy="792000"/>
          </a:xfrm>
        </p:grpSpPr>
        <p:cxnSp>
          <p:nvCxnSpPr>
            <p:cNvPr id="200" name="Google Shape;406;p13"/>
            <p:cNvCxnSpPr/>
            <p:nvPr/>
          </p:nvCxnSpPr>
          <p:spPr>
            <a:xfrm>
              <a:off x="1537532" y="2281239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01" name="Google Shape;407;p13"/>
            <p:cNvSpPr txBox="1"/>
            <p:nvPr/>
          </p:nvSpPr>
          <p:spPr>
            <a:xfrm>
              <a:off x="1470701" y="1910451"/>
              <a:ext cx="907084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UDM </a:t>
              </a:r>
              <a:r>
                <a:rPr lang="ko-KR" alt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파일변환 </a:t>
              </a:r>
              <a:r>
                <a:rPr lang="en-US" altLang="ko-KR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데이터 수치화</a:t>
              </a:r>
              <a:r>
                <a:rPr lang="en-US" altLang="ko-KR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)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03" name="Google Shape;438;p13"/>
            <p:cNvSpPr/>
            <p:nvPr/>
          </p:nvSpPr>
          <p:spPr>
            <a:xfrm>
              <a:off x="1549415" y="2317702"/>
              <a:ext cx="749656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 err="1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CATiA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204" name="Google Shape;438;p13"/>
            <p:cNvSpPr/>
            <p:nvPr/>
          </p:nvSpPr>
          <p:spPr>
            <a:xfrm>
              <a:off x="1549415" y="2502437"/>
              <a:ext cx="749656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700" dirty="0" err="1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HyperMesh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2686493" y="2128889"/>
            <a:ext cx="997792" cy="618472"/>
            <a:chOff x="2455382" y="1906686"/>
            <a:chExt cx="997792" cy="618472"/>
          </a:xfrm>
        </p:grpSpPr>
        <p:cxnSp>
          <p:nvCxnSpPr>
            <p:cNvPr id="207" name="Google Shape;406;p13"/>
            <p:cNvCxnSpPr/>
            <p:nvPr/>
          </p:nvCxnSpPr>
          <p:spPr>
            <a:xfrm>
              <a:off x="2567567" y="2141823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08" name="Google Shape;407;p13"/>
            <p:cNvSpPr txBox="1"/>
            <p:nvPr/>
          </p:nvSpPr>
          <p:spPr>
            <a:xfrm>
              <a:off x="2579450" y="1906686"/>
              <a:ext cx="749656" cy="230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데이터 저장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09" name="Google Shape;438;p13"/>
            <p:cNvSpPr/>
            <p:nvPr/>
          </p:nvSpPr>
          <p:spPr>
            <a:xfrm>
              <a:off x="2455382" y="2325144"/>
              <a:ext cx="997792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700" dirty="0" err="1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빅데이터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 플랫폼 저장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489554" y="3291650"/>
            <a:ext cx="907084" cy="588327"/>
            <a:chOff x="289372" y="2971156"/>
            <a:chExt cx="907084" cy="588327"/>
          </a:xfrm>
        </p:grpSpPr>
        <p:cxnSp>
          <p:nvCxnSpPr>
            <p:cNvPr id="214" name="Google Shape;406;p13"/>
            <p:cNvCxnSpPr/>
            <p:nvPr/>
          </p:nvCxnSpPr>
          <p:spPr>
            <a:xfrm>
              <a:off x="356203" y="3206293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15" name="Google Shape;407;p13"/>
            <p:cNvSpPr txBox="1"/>
            <p:nvPr/>
          </p:nvSpPr>
          <p:spPr>
            <a:xfrm>
              <a:off x="368086" y="2971156"/>
              <a:ext cx="749656" cy="230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데이터 분석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16" name="Google Shape;438;p13"/>
            <p:cNvSpPr/>
            <p:nvPr/>
          </p:nvSpPr>
          <p:spPr>
            <a:xfrm>
              <a:off x="289372" y="3359469"/>
              <a:ext cx="907084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데이터 분석 및 정제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596983" y="3291650"/>
            <a:ext cx="907084" cy="588325"/>
            <a:chOff x="1444763" y="2994179"/>
            <a:chExt cx="907084" cy="588325"/>
          </a:xfrm>
        </p:grpSpPr>
        <p:cxnSp>
          <p:nvCxnSpPr>
            <p:cNvPr id="221" name="Google Shape;406;p13"/>
            <p:cNvCxnSpPr/>
            <p:nvPr/>
          </p:nvCxnSpPr>
          <p:spPr>
            <a:xfrm>
              <a:off x="1511594" y="3229316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22" name="Google Shape;407;p13"/>
            <p:cNvSpPr txBox="1"/>
            <p:nvPr/>
          </p:nvSpPr>
          <p:spPr>
            <a:xfrm>
              <a:off x="1523477" y="2994179"/>
              <a:ext cx="749656" cy="230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900" dirty="0" err="1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딥러닝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23" name="Google Shape;438;p13"/>
            <p:cNvSpPr/>
            <p:nvPr/>
          </p:nvSpPr>
          <p:spPr>
            <a:xfrm>
              <a:off x="1444763" y="3382490"/>
              <a:ext cx="907084" cy="2000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학습 모델 개발</a:t>
              </a:r>
              <a:r>
                <a:rPr lang="en-US" altLang="ko-KR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(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추천</a:t>
              </a:r>
              <a:r>
                <a:rPr lang="en-US" altLang="ko-KR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)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731847" y="3291650"/>
            <a:ext cx="907084" cy="677351"/>
            <a:chOff x="2500736" y="2925932"/>
            <a:chExt cx="907084" cy="677351"/>
          </a:xfrm>
        </p:grpSpPr>
        <p:cxnSp>
          <p:nvCxnSpPr>
            <p:cNvPr id="228" name="Google Shape;406;p13"/>
            <p:cNvCxnSpPr/>
            <p:nvPr/>
          </p:nvCxnSpPr>
          <p:spPr>
            <a:xfrm>
              <a:off x="2567567" y="3161069"/>
              <a:ext cx="773423" cy="0"/>
            </a:xfrm>
            <a:prstGeom prst="straightConnector1">
              <a:avLst/>
            </a:prstGeom>
            <a:noFill/>
            <a:ln w="9525" cap="flat" cmpd="sng">
              <a:solidFill>
                <a:srgbClr val="42998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29" name="Google Shape;407;p13"/>
            <p:cNvSpPr txBox="1"/>
            <p:nvPr/>
          </p:nvSpPr>
          <p:spPr>
            <a:xfrm>
              <a:off x="2579450" y="2925932"/>
              <a:ext cx="749656" cy="230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900" dirty="0">
                  <a:solidFill>
                    <a:srgbClr val="40937D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  <a:sym typeface="Arial"/>
                </a:rPr>
                <a:t>시각화</a:t>
              </a:r>
              <a:endParaRPr sz="1050" dirty="0"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30" name="Google Shape;438;p13"/>
            <p:cNvSpPr/>
            <p:nvPr/>
          </p:nvSpPr>
          <p:spPr>
            <a:xfrm>
              <a:off x="2500736" y="3295547"/>
              <a:ext cx="907084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3D 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모델링 화면 및 분석 </a:t>
              </a:r>
              <a:r>
                <a:rPr lang="en-US" altLang="ko-KR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UI </a:t>
              </a:r>
              <a:r>
                <a:rPr lang="ko-KR" altLang="en-US" sz="700" dirty="0">
                  <a:solidFill>
                    <a:schemeClr val="dk1"/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cs typeface="KoPubWorld돋움체 Bold" panose="00000800000000000000" pitchFamily="2" charset="-127"/>
                </a:rPr>
                <a:t>개발</a:t>
              </a:r>
              <a:endParaRPr sz="700" dirty="0">
                <a:solidFill>
                  <a:schemeClr val="dk1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  <a:sym typeface="Arial"/>
              </a:endParaRPr>
            </a:p>
          </p:txBody>
        </p:sp>
      </p:grpSp>
      <p:cxnSp>
        <p:nvCxnSpPr>
          <p:cNvPr id="51" name="직선 화살표 연결선 50"/>
          <p:cNvCxnSpPr>
            <a:cxnSpLocks/>
            <a:stCxn id="49" idx="3"/>
            <a:endCxn id="56" idx="1"/>
          </p:cNvCxnSpPr>
          <p:nvPr/>
        </p:nvCxnSpPr>
        <p:spPr>
          <a:xfrm>
            <a:off x="1396638" y="2526316"/>
            <a:ext cx="189314" cy="0"/>
          </a:xfrm>
          <a:prstGeom prst="straightConnector1">
            <a:avLst/>
          </a:prstGeom>
          <a:ln w="12700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직선 화살표 연결선 286"/>
          <p:cNvCxnSpPr>
            <a:cxnSpLocks/>
            <a:stCxn id="56" idx="3"/>
            <a:endCxn id="54" idx="1"/>
          </p:cNvCxnSpPr>
          <p:nvPr/>
        </p:nvCxnSpPr>
        <p:spPr>
          <a:xfrm>
            <a:off x="2503974" y="2526316"/>
            <a:ext cx="222404" cy="0"/>
          </a:xfrm>
          <a:prstGeom prst="straightConnector1">
            <a:avLst/>
          </a:prstGeom>
          <a:ln w="12700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직선 화살표 연결선 287"/>
          <p:cNvCxnSpPr>
            <a:cxnSpLocks/>
            <a:stCxn id="50" idx="3"/>
            <a:endCxn id="52" idx="1"/>
          </p:cNvCxnSpPr>
          <p:nvPr/>
        </p:nvCxnSpPr>
        <p:spPr>
          <a:xfrm>
            <a:off x="1396638" y="3699791"/>
            <a:ext cx="189314" cy="0"/>
          </a:xfrm>
          <a:prstGeom prst="straightConnector1">
            <a:avLst/>
          </a:prstGeom>
          <a:ln w="12700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cxnSpLocks/>
            <a:stCxn id="54" idx="2"/>
            <a:endCxn id="50" idx="0"/>
          </p:cNvCxnSpPr>
          <p:nvPr/>
        </p:nvCxnSpPr>
        <p:spPr>
          <a:xfrm rot="5400000">
            <a:off x="1912390" y="1989172"/>
            <a:ext cx="298237" cy="2247762"/>
          </a:xfrm>
          <a:prstGeom prst="bentConnector3">
            <a:avLst>
              <a:gd name="adj1" fmla="val 50000"/>
            </a:avLst>
          </a:prstGeom>
          <a:ln w="12700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직선 화살표 연결선 288"/>
          <p:cNvCxnSpPr>
            <a:cxnSpLocks/>
            <a:stCxn id="52" idx="3"/>
            <a:endCxn id="53" idx="1"/>
          </p:cNvCxnSpPr>
          <p:nvPr/>
        </p:nvCxnSpPr>
        <p:spPr>
          <a:xfrm>
            <a:off x="2503974" y="3699791"/>
            <a:ext cx="222404" cy="0"/>
          </a:xfrm>
          <a:prstGeom prst="straightConnector1">
            <a:avLst/>
          </a:prstGeom>
          <a:ln w="12700">
            <a:solidFill>
              <a:srgbClr val="42998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00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7">
            <a:extLst>
              <a:ext uri="{FF2B5EF4-FFF2-40B4-BE49-F238E27FC236}">
                <a16:creationId xmlns:a16="http://schemas.microsoft.com/office/drawing/2014/main" id="{8CE01D9C-3CBD-44ED-B025-8E259A4032D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" name="矩形 8">
              <a:extLst>
                <a:ext uri="{FF2B5EF4-FFF2-40B4-BE49-F238E27FC236}">
                  <a16:creationId xmlns:a16="http://schemas.microsoft.com/office/drawing/2014/main" id="{59CA1266-E655-4837-89E4-67CBDC431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" name="矩形 9">
              <a:extLst>
                <a:ext uri="{FF2B5EF4-FFF2-40B4-BE49-F238E27FC236}">
                  <a16:creationId xmlns:a16="http://schemas.microsoft.com/office/drawing/2014/main" id="{39A6CBAF-455B-45CD-A548-45849CE41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" name="文本框 10">
            <a:extLst>
              <a:ext uri="{FF2B5EF4-FFF2-40B4-BE49-F238E27FC236}">
                <a16:creationId xmlns:a16="http://schemas.microsoft.com/office/drawing/2014/main" id="{EB520547-91F2-430D-AE33-085651B9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1.4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현재 진행 사항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E742F9-2AB1-4F29-AFB1-A37CE3CD3F08}"/>
              </a:ext>
            </a:extLst>
          </p:cNvPr>
          <p:cNvSpPr/>
          <p:nvPr/>
        </p:nvSpPr>
        <p:spPr>
          <a:xfrm>
            <a:off x="615776" y="736600"/>
            <a:ext cx="7857664" cy="4025900"/>
          </a:xfrm>
          <a:prstGeom prst="rect">
            <a:avLst/>
          </a:prstGeom>
          <a:gradFill>
            <a:gsLst>
              <a:gs pos="36000">
                <a:schemeClr val="accent1">
                  <a:lumMod val="5000"/>
                  <a:lumOff val="95000"/>
                </a:schemeClr>
              </a:gs>
              <a:gs pos="0">
                <a:schemeClr val="bg1"/>
              </a:gs>
            </a:gsLst>
            <a:lin ang="5400000" scaled="1"/>
          </a:gradFill>
          <a:ln w="3175">
            <a:solidFill>
              <a:schemeClr val="bg1">
                <a:lumMod val="85000"/>
              </a:schemeClr>
            </a:solidFill>
          </a:ln>
          <a:effectLst>
            <a:outerShdw blurRad="25400" dist="25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30DCBB-D093-4E49-A30B-3D18F3572FF4}"/>
              </a:ext>
            </a:extLst>
          </p:cNvPr>
          <p:cNvSpPr/>
          <p:nvPr/>
        </p:nvSpPr>
        <p:spPr>
          <a:xfrm>
            <a:off x="800100" y="863937"/>
            <a:ext cx="7277100" cy="377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 인공지능 기술을 활용한 부품성능예측 시스템 개발 과제 진행 현황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</a:t>
            </a:r>
            <a:r>
              <a: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1) </a:t>
            </a: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 데이터 수집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수집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아이템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203EA,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케이스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570EA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수집 진행 예정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(8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월 중순까지 확보 될 데이터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2) </a:t>
            </a: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스킨데이터 매칭 방안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설계데이터를 수정하여 설계데이터를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Skin</a:t>
            </a:r>
            <a:r>
              <a:rPr lang="ko-KR" altLang="en-US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데이터화하여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데이터 변경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데이터 정제 및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Element, Node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추출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AI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학습을 위한 변형 전 후 데이터 매칭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</a:t>
            </a:r>
            <a:r>
              <a:rPr lang="en-US" altLang="ko-KR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3) AI </a:t>
            </a:r>
            <a:r>
              <a:rPr lang="ko-KR" altLang="en-US" sz="1200" b="1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개발 구상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RNN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계열의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LSTM, RNN, GRU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알고리즘을 사용 예정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: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해석 전 후 </a:t>
            </a:r>
            <a:r>
              <a:rPr lang="ko-KR" altLang="en-US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좌표값들을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데이터로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GRU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알고리즘을 통해 </a:t>
            </a:r>
            <a:r>
              <a:rPr lang="ko-KR" altLang="en-US" sz="12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좌표별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변화율 산출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- AI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모델 검증기법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              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MAE(Mean Absolute Error 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절대평균오차</a:t>
            </a:r>
            <a:r>
              <a:rPr lang="en-US" altLang="ko-KR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r>
              <a:rPr lang="ko-KR" altLang="en-US" sz="1200" dirty="0">
                <a:latin typeface="Rix고딕 B" panose="02020603020101020101" pitchFamily="18" charset="-127"/>
                <a:ea typeface="Rix고딕 B" panose="02020603020101020101" pitchFamily="18" charset="-127"/>
              </a:rPr>
              <a:t>를 이용하여 검증</a:t>
            </a:r>
          </a:p>
        </p:txBody>
      </p:sp>
    </p:spTree>
    <p:extLst>
      <p:ext uri="{BB962C8B-B14F-4D97-AF65-F5344CB8AC3E}">
        <p14:creationId xmlns:p14="http://schemas.microsoft.com/office/powerpoint/2010/main" val="2463768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439709" y="1575255"/>
            <a:ext cx="5090713" cy="2040891"/>
            <a:chOff x="3597879" y="2111355"/>
            <a:chExt cx="7126997" cy="2857247"/>
          </a:xfrm>
        </p:grpSpPr>
        <p:grpSp>
          <p:nvGrpSpPr>
            <p:cNvPr id="9" name="그룹 8"/>
            <p:cNvGrpSpPr/>
            <p:nvPr/>
          </p:nvGrpSpPr>
          <p:grpSpPr>
            <a:xfrm>
              <a:off x="3597879" y="2111355"/>
              <a:ext cx="7126997" cy="914614"/>
              <a:chOff x="3597879" y="2510945"/>
              <a:chExt cx="7126997" cy="914614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4360583" y="2601266"/>
                <a:ext cx="6364293" cy="646331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defTabSz="681444">
                  <a:buClr>
                    <a:srgbClr val="32A3D7"/>
                  </a:buClr>
                  <a:buSzPct val="90000"/>
                </a:pPr>
                <a:r>
                  <a:rPr lang="ko-KR" altLang="en-US" sz="24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빅데이터와 </a:t>
                </a:r>
                <a:r>
                  <a:rPr lang="en-US" altLang="ko-KR" sz="24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CAD </a:t>
                </a:r>
                <a:r>
                  <a:rPr lang="ko-KR" altLang="en-US" sz="2400" spc="-2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형상의 데이터베이스화</a:t>
                </a:r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3597879" y="2510945"/>
                <a:ext cx="883474" cy="91461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ko-KR" sz="4024" dirty="0">
                    <a:ln>
                      <a:solidFill>
                        <a:prstClr val="white">
                          <a:alpha val="0"/>
                        </a:prstClr>
                      </a:solidFill>
                    </a:ln>
                    <a:gradFill>
                      <a:gsLst>
                        <a:gs pos="1000">
                          <a:srgbClr val="82BF25"/>
                        </a:gs>
                        <a:gs pos="100000">
                          <a:srgbClr val="003994"/>
                        </a:gs>
                      </a:gsLst>
                      <a:lin ang="3000000" scaled="0"/>
                    </a:gra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II</a:t>
                </a:r>
                <a:endParaRPr lang="ko-KR" altLang="en-US" sz="4024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1000">
                        <a:srgbClr val="82BF25"/>
                      </a:gs>
                      <a:gs pos="100000">
                        <a:srgbClr val="003994"/>
                      </a:gs>
                    </a:gsLst>
                    <a:lin ang="3000000" scaled="0"/>
                  </a:gradFill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4266071" y="3102317"/>
                <a:ext cx="166964" cy="166964"/>
              </a:xfrm>
              <a:prstGeom prst="line">
                <a:avLst/>
              </a:prstGeom>
              <a:ln w="15875">
                <a:solidFill>
                  <a:srgbClr val="82BF2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Rectangle 816"/>
            <p:cNvSpPr>
              <a:spLocks noChangeArrowheads="1"/>
            </p:cNvSpPr>
            <p:nvPr/>
          </p:nvSpPr>
          <p:spPr bwMode="auto">
            <a:xfrm>
              <a:off x="4433033" y="2865435"/>
              <a:ext cx="3723327" cy="2103167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7291" tIns="134114" rIns="25546" anchor="t" anchorCtr="0"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01. </a:t>
              </a:r>
              <a:r>
                <a:rPr lang="ko-KR" altLang="en-US" sz="1286" spc="-71" dirty="0" err="1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빅데이터와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 </a:t>
              </a:r>
              <a:r>
                <a:rPr lang="en-US" altLang="ko-KR" sz="1286" spc="-71" dirty="0" err="1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Splunk</a:t>
              </a:r>
              <a:endPara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02. CAD 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형상의 데이터 베이스화</a:t>
              </a: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03. CAD 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형상의 데이터 </a:t>
              </a:r>
              <a:r>
                <a:rPr lang="ko-KR" altLang="en-US" sz="1286" spc="-71" dirty="0" err="1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포멧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 선정</a:t>
              </a:r>
              <a:endPara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04. 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데이터 수집 및 전처리 이슈</a:t>
              </a:r>
              <a:endPara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05. UDM 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데이터 정제 및 전처리</a:t>
              </a:r>
              <a:endPara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06. 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데이터 수집 현황</a:t>
              </a:r>
              <a:endParaRPr lang="en-US" altLang="ko-KR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r>
                <a:rPr lang="en-US" altLang="ko-KR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07. Skin</a:t>
              </a:r>
              <a:r>
                <a:rPr lang="ko-KR" altLang="en-US" sz="1286" spc="-71" dirty="0">
                  <a:ln w="0">
                    <a:solidFill>
                      <a:srgbClr val="0B4355">
                        <a:alpha val="500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latin typeface="Rix고딕 B" panose="02020603020101020101" pitchFamily="18" charset="-127"/>
                  <a:ea typeface="Rix고딕 B" panose="02020603020101020101" pitchFamily="18" charset="-127"/>
                  <a:sym typeface="Wingdings"/>
                </a:rPr>
                <a:t>데이터 모델 추출 프로세스</a:t>
              </a: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endPara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  <a:p>
              <a:pPr defTabSz="710974">
                <a:lnSpc>
                  <a:spcPct val="150000"/>
                </a:lnSpc>
                <a:buClr>
                  <a:schemeClr val="bg1">
                    <a:lumMod val="75000"/>
                  </a:schemeClr>
                </a:buClr>
                <a:buSzPct val="110000"/>
                <a:defRPr/>
              </a:pPr>
              <a:endParaRPr lang="ko-KR" altLang="en-US" sz="1286" spc="-71" dirty="0">
                <a:ln w="0">
                  <a:solidFill>
                    <a:srgbClr val="0B4355">
                      <a:alpha val="500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latin typeface="Rix고딕 B" panose="02020603020101020101" pitchFamily="18" charset="-127"/>
                <a:ea typeface="Rix고딕 B" panose="02020603020101020101" pitchFamily="18" charset="-127"/>
                <a:sym typeface="Wingding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9989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7">
            <a:extLst>
              <a:ext uri="{FF2B5EF4-FFF2-40B4-BE49-F238E27FC236}">
                <a16:creationId xmlns:a16="http://schemas.microsoft.com/office/drawing/2014/main" id="{8CE01D9C-3CBD-44ED-B025-8E259A4032D4}"/>
              </a:ext>
            </a:extLst>
          </p:cNvPr>
          <p:cNvGrpSpPr>
            <a:grpSpLocks/>
          </p:cNvGrpSpPr>
          <p:nvPr/>
        </p:nvGrpSpPr>
        <p:grpSpPr bwMode="auto">
          <a:xfrm>
            <a:off x="3089" y="232664"/>
            <a:ext cx="342900" cy="257175"/>
            <a:chOff x="0" y="0"/>
            <a:chExt cx="457201" cy="285750"/>
          </a:xfrm>
          <a:solidFill>
            <a:srgbClr val="40937D"/>
          </a:solidFill>
        </p:grpSpPr>
        <p:sp>
          <p:nvSpPr>
            <p:cNvPr id="4" name="矩形 8">
              <a:extLst>
                <a:ext uri="{FF2B5EF4-FFF2-40B4-BE49-F238E27FC236}">
                  <a16:creationId xmlns:a16="http://schemas.microsoft.com/office/drawing/2014/main" id="{59CA1266-E655-4837-89E4-67CBDC431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342900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  <p:sp>
          <p:nvSpPr>
            <p:cNvPr id="5" name="矩形 9">
              <a:extLst>
                <a:ext uri="{FF2B5EF4-FFF2-40B4-BE49-F238E27FC236}">
                  <a16:creationId xmlns:a16="http://schemas.microsoft.com/office/drawing/2014/main" id="{39A6CBAF-455B-45CD-A548-45849CE41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0"/>
              <a:ext cx="76201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Rix고딕 B" panose="02020603020101020101" pitchFamily="18" charset="-127"/>
                <a:ea typeface="KoPub돋움체_Pro Bold" panose="02020603020101020101" pitchFamily="18" charset="-127"/>
              </a:endParaRPr>
            </a:p>
          </p:txBody>
        </p:sp>
      </p:grpSp>
      <p:sp>
        <p:nvSpPr>
          <p:cNvPr id="6" name="文本框 10">
            <a:extLst>
              <a:ext uri="{FF2B5EF4-FFF2-40B4-BE49-F238E27FC236}">
                <a16:creationId xmlns:a16="http://schemas.microsoft.com/office/drawing/2014/main" id="{EB520547-91F2-430D-AE33-085651B9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64" y="161627"/>
            <a:ext cx="49647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2.1 </a:t>
            </a:r>
            <a:r>
              <a:rPr lang="ko-KR" altLang="en-US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빅데이터와 </a:t>
            </a:r>
            <a:r>
              <a:rPr lang="en-US" altLang="ko-KR" sz="2000" b="1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Splunk</a:t>
            </a:r>
            <a:endParaRPr lang="zh-CN" altLang="en-US" sz="2000" b="1" dirty="0">
              <a:solidFill>
                <a:srgbClr val="262626"/>
              </a:solidFill>
              <a:latin typeface="Rix고딕 B" panose="02020603020101020101" pitchFamily="18" charset="-127"/>
              <a:ea typeface="KoPub돋움체_Pro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文本框 10">
            <a:extLst>
              <a:ext uri="{FF2B5EF4-FFF2-40B4-BE49-F238E27FC236}">
                <a16:creationId xmlns:a16="http://schemas.microsoft.com/office/drawing/2014/main" id="{061CE2CD-C3D0-4FB3-9B0C-9AE03BC677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662" y="906715"/>
            <a:ext cx="3121270" cy="35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빅데이터란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?</a:t>
            </a:r>
          </a:p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디지털 환경에서 발생하는 대량의 모든 데이터로서 기존의 데이터베이스에 데이터의 성격과 연산속도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용량등으로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저장하지 않고 버려지는 데이터를 저장하고 분석하며 가치를 추출하고 결과를 분석하는 기술</a:t>
            </a:r>
            <a:endParaRPr lang="en-US" altLang="ko-KR" sz="13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endParaRPr lang="en-US" altLang="ko-KR" sz="1300" dirty="0">
              <a:solidFill>
                <a:srgbClr val="262626"/>
              </a:solidFill>
              <a:latin typeface="Rix고딕 B" panose="02020603020101020101" pitchFamily="18" charset="-127"/>
              <a:ea typeface="Rix고딕 B" panose="02020603020101020101" pitchFamily="18" charset="-127"/>
              <a:cs typeface="KoPubWorld돋움체 Bold" panose="00000800000000000000" pitchFamily="2" charset="-127"/>
            </a:endParaRPr>
          </a:p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기업에서 흔히 말하는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‘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빅데이터를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도입한다＇라고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 한다면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</a:t>
            </a:r>
          </a:p>
          <a:p>
            <a:pPr>
              <a:lnSpc>
                <a:spcPts val="1800"/>
              </a:lnSpc>
            </a:pP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조직의 내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/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외부에 존재하는 다양한 형태의 데이터를 수집하고 처리하고 분석하여 데이터에서 의미 있는 가치를 추출해 조직에 전략적 의사결정에 활용하고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비즈니스에 적용하는 행위라고 할 수 있습니다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3F4DE81-CC96-450F-8E8D-50EBD4DBDC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3843" y="623292"/>
            <a:ext cx="360992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ts val="1800"/>
              </a:lnSpc>
            </a:pP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Splunk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란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?</a:t>
            </a:r>
          </a:p>
          <a:p>
            <a:pPr>
              <a:lnSpc>
                <a:spcPts val="1800"/>
              </a:lnSpc>
            </a:pPr>
            <a:r>
              <a:rPr lang="en-US" altLang="ko-KR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Triniti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DIB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에서 사용하는 빅데이터 솔루션으로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모든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머신에서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생성되는 로그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메트릭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데이터 및 이벤트 데이터를 수집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저장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분석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시각화까지 업무 </a:t>
            </a:r>
            <a:r>
              <a:rPr lang="ko-KR" altLang="en-US" sz="1300" dirty="0" err="1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전과정을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 지원하는 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End-To-End </a:t>
            </a:r>
            <a:r>
              <a:rPr lang="ko-KR" altLang="en-US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빅데이터 분석 플랫폼입니다</a:t>
            </a:r>
            <a:r>
              <a:rPr lang="en-US" altLang="ko-KR" sz="1300" dirty="0">
                <a:solidFill>
                  <a:srgbClr val="262626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6DD6F3-A541-4188-A53B-86C00C3BC17F}"/>
              </a:ext>
            </a:extLst>
          </p:cNvPr>
          <p:cNvSpPr/>
          <p:nvPr/>
        </p:nvSpPr>
        <p:spPr>
          <a:xfrm>
            <a:off x="4623844" y="1975326"/>
            <a:ext cx="3235367" cy="527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ko-KR" sz="900" b="1" dirty="0">
                <a:solidFill>
                  <a:srgbClr val="C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※ </a:t>
            </a:r>
            <a:r>
              <a:rPr lang="ko-KR" altLang="en-US" sz="900" b="1" dirty="0">
                <a:solidFill>
                  <a:srgbClr val="C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이후 분석되는 분석 내용은 모두 </a:t>
            </a:r>
            <a:r>
              <a:rPr lang="en-US" altLang="ko-KR" sz="900" b="1" dirty="0">
                <a:solidFill>
                  <a:srgbClr val="C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Splunk </a:t>
            </a:r>
            <a:r>
              <a:rPr lang="ko-KR" altLang="en-US" sz="900" b="1" dirty="0">
                <a:solidFill>
                  <a:srgbClr val="C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솔루션으로 사용하여 개발하였습니다</a:t>
            </a:r>
            <a:r>
              <a:rPr lang="en-US" altLang="ko-KR" sz="900" b="1" dirty="0">
                <a:solidFill>
                  <a:srgbClr val="C00000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5380559" y="2854647"/>
            <a:ext cx="2096494" cy="2118461"/>
            <a:chOff x="5447698" y="2681927"/>
            <a:chExt cx="2096494" cy="2118461"/>
          </a:xfrm>
        </p:grpSpPr>
        <p:grpSp>
          <p:nvGrpSpPr>
            <p:cNvPr id="19" name="그룹 18"/>
            <p:cNvGrpSpPr/>
            <p:nvPr/>
          </p:nvGrpSpPr>
          <p:grpSpPr>
            <a:xfrm>
              <a:off x="5447698" y="2681927"/>
              <a:ext cx="2096494" cy="1856851"/>
              <a:chOff x="5386347" y="2681927"/>
              <a:chExt cx="2096494" cy="1856851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8E742F9-2AB1-4F29-AFB1-A37CE3CD3F08}"/>
                  </a:ext>
                </a:extLst>
              </p:cNvPr>
              <p:cNvSpPr/>
              <p:nvPr/>
            </p:nvSpPr>
            <p:spPr>
              <a:xfrm>
                <a:off x="5386347" y="2681927"/>
                <a:ext cx="2096494" cy="1856851"/>
              </a:xfrm>
              <a:prstGeom prst="rect">
                <a:avLst/>
              </a:prstGeom>
              <a:gradFill>
                <a:gsLst>
                  <a:gs pos="36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/>
                  </a:gs>
                </a:gsLst>
                <a:lin ang="5400000" scaled="1"/>
              </a:gra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Rix고딕 B" panose="02020603020101020101" pitchFamily="18" charset="-127"/>
                  <a:ea typeface="Rix고딕 B" panose="02020603020101020101" pitchFamily="18" charset="-127"/>
                </a:endParaRPr>
              </a:p>
            </p:txBody>
          </p:sp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58987" y="2774849"/>
                <a:ext cx="1751215" cy="1671007"/>
              </a:xfrm>
              <a:prstGeom prst="rect">
                <a:avLst/>
              </a:prstGeom>
            </p:spPr>
          </p:pic>
        </p:grpSp>
        <p:sp>
          <p:nvSpPr>
            <p:cNvPr id="18" name="직사각형 17"/>
            <p:cNvSpPr/>
            <p:nvPr/>
          </p:nvSpPr>
          <p:spPr>
            <a:xfrm>
              <a:off x="5594096" y="4538778"/>
              <a:ext cx="18036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100" b="1" dirty="0" err="1">
                  <a:latin typeface="Rix고딕 B" panose="02020603020101020101" pitchFamily="18" charset="-127"/>
                  <a:ea typeface="Rix고딕 B" panose="02020603020101020101" pitchFamily="18" charset="-127"/>
                </a:rPr>
                <a:t>Splunk</a:t>
              </a:r>
              <a:r>
                <a:rPr lang="en-US" altLang="ko-KR" sz="1100" b="1" dirty="0">
                  <a:latin typeface="Rix고딕 B" panose="02020603020101020101" pitchFamily="18" charset="-127"/>
                  <a:ea typeface="Rix고딕 B" panose="02020603020101020101" pitchFamily="18" charset="-127"/>
                </a:rPr>
                <a:t> Enterprise Service</a:t>
              </a:r>
              <a:endParaRPr lang="ko-KR" altLang="en-US" sz="1100" b="1" dirty="0"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0955102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10806</TotalTime>
  <Words>3770</Words>
  <Application>Microsoft Office PowerPoint</Application>
  <PresentationFormat>화면 슬라이드 쇼(16:9)</PresentationFormat>
  <Paragraphs>814</Paragraphs>
  <Slides>56</Slides>
  <Notes>50</Notes>
  <HiddenSlides>10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62" baseType="lpstr">
      <vt:lpstr>Calibri Light</vt:lpstr>
      <vt:lpstr>Calibri</vt:lpstr>
      <vt:lpstr>맑은 고딕</vt:lpstr>
      <vt:lpstr>Arial</vt:lpstr>
      <vt:lpstr>Rix고딕 B</vt:lpstr>
      <vt:lpstr>第一PPT，www.1ppt.com</vt:lpstr>
      <vt:lpstr>PowerPoint 프레젠테이션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www.1ppt.com</dc:creator>
  <cp:keywords/>
  <cp:lastModifiedBy>DOEON</cp:lastModifiedBy>
  <cp:revision>363</cp:revision>
  <dcterms:created xsi:type="dcterms:W3CDTF">2016-08-05T11:43:45Z</dcterms:created>
  <dcterms:modified xsi:type="dcterms:W3CDTF">2021-08-19T01:09:05Z</dcterms:modified>
</cp:coreProperties>
</file>

<file path=docProps/thumbnail.jpeg>
</file>